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87" r:id="rId3"/>
    <p:sldId id="257" r:id="rId4"/>
    <p:sldId id="283" r:id="rId5"/>
    <p:sldId id="258" r:id="rId6"/>
    <p:sldId id="259" r:id="rId7"/>
    <p:sldId id="260" r:id="rId8"/>
    <p:sldId id="261" r:id="rId9"/>
    <p:sldId id="284" r:id="rId10"/>
    <p:sldId id="264" r:id="rId11"/>
    <p:sldId id="265" r:id="rId12"/>
    <p:sldId id="266" r:id="rId13"/>
    <p:sldId id="267" r:id="rId14"/>
    <p:sldId id="285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6" r:id="rId29"/>
    <p:sldId id="281" r:id="rId30"/>
    <p:sldId id="288" r:id="rId31"/>
  </p:sldIdLst>
  <p:sldSz cx="18288000" cy="10287000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Luthier" panose="020B0604020202020204" charset="0"/>
      <p:regular r:id="rId38"/>
    </p:embeddedFont>
    <p:embeddedFont>
      <p:font typeface="Luthier Bold" panose="020B0604020202020204" charset="0"/>
      <p:regular r:id="rId39"/>
    </p:embeddedFont>
    <p:embeddedFont>
      <p:font typeface="Montserrat" panose="00000500000000000000" pitchFamily="2" charset="0"/>
      <p:regular r:id="rId40"/>
      <p:bold r:id="rId41"/>
      <p:boldItalic r:id="rId42"/>
    </p:embeddedFont>
    <p:embeddedFont>
      <p:font typeface="Montserrat Bold" panose="00000800000000000000" charset="0"/>
      <p:regular r:id="rId43"/>
    </p:embeddedFont>
    <p:embeddedFont>
      <p:font typeface="Montserrat Italics" panose="020B0604020202020204" charset="0"/>
      <p:regular r:id="rId44"/>
    </p:embeddedFont>
    <p:embeddedFont>
      <p:font typeface="Open Sans Bold" panose="020B0604020202020204" charset="0"/>
      <p:regular r:id="rId45"/>
    </p:embeddedFont>
    <p:embeddedFont>
      <p:font typeface="Open Sans Light Bold" panose="020B0604020202020204" charset="0"/>
      <p:regular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CDE1"/>
    <a:srgbClr val="FF5050"/>
    <a:srgbClr val="19D7CE"/>
    <a:srgbClr val="CBF9F7"/>
    <a:srgbClr val="C7F9F7"/>
    <a:srgbClr val="97F3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 varScale="1">
        <p:scale>
          <a:sx n="57" d="100"/>
          <a:sy n="57" d="100"/>
        </p:scale>
        <p:origin x="509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A1A80-8590-4729-984A-F8B09EA1E2AB}" type="datetimeFigureOut">
              <a:rPr lang="fr-FR" smtClean="0"/>
              <a:t>10/03/2023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DB679-4134-4592-A50F-D49C947B3B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6899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8999E-4EBD-4CEE-B36C-0D1F2F7421D1}" type="datetimeFigureOut">
              <a:rPr lang="fr-FR" smtClean="0"/>
              <a:t>10/03/2023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808EB-E257-4E52-A1DC-872FACE161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676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808EB-E257-4E52-A1DC-872FACE1610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2980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3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2.jpeg"/><Relationship Id="rId7" Type="http://schemas.openxmlformats.org/officeDocument/2006/relationships/image" Target="../media/image30.sv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21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29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png"/><Relationship Id="rId4" Type="http://schemas.openxmlformats.org/officeDocument/2006/relationships/image" Target="../media/image30.svg"/><Relationship Id="rId9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3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21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46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19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19.sv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46.jpeg"/><Relationship Id="rId4" Type="http://schemas.openxmlformats.org/officeDocument/2006/relationships/image" Target="../media/image50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9.png"/><Relationship Id="rId7" Type="http://schemas.openxmlformats.org/officeDocument/2006/relationships/image" Target="../media/image46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svg"/><Relationship Id="rId5" Type="http://schemas.openxmlformats.org/officeDocument/2006/relationships/image" Target="../media/image61.png"/><Relationship Id="rId4" Type="http://schemas.openxmlformats.org/officeDocument/2006/relationships/image" Target="../media/image50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sv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svg"/><Relationship Id="rId5" Type="http://schemas.openxmlformats.org/officeDocument/2006/relationships/image" Target="../media/image70.png"/><Relationship Id="rId4" Type="http://schemas.openxmlformats.org/officeDocument/2006/relationships/image" Target="../media/image3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urbadroitsols@mairie-reims.fr" TargetMode="External"/><Relationship Id="rId3" Type="http://schemas.openxmlformats.org/officeDocument/2006/relationships/image" Target="../media/image8.svg"/><Relationship Id="rId7" Type="http://schemas.openxmlformats.org/officeDocument/2006/relationships/image" Target="../media/image1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1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8.png"/><Relationship Id="rId7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426582"/>
            <a:ext cx="18288000" cy="860418"/>
            <a:chOff x="0" y="0"/>
            <a:chExt cx="25315333" cy="2313653"/>
          </a:xfrm>
          <a:solidFill>
            <a:srgbClr val="FF5050"/>
          </a:solidFill>
        </p:grpSpPr>
        <p:sp>
          <p:nvSpPr>
            <p:cNvPr id="3" name="AutoShape 3"/>
            <p:cNvSpPr/>
            <p:nvPr/>
          </p:nvSpPr>
          <p:spPr>
            <a:xfrm>
              <a:off x="0" y="0"/>
              <a:ext cx="25315333" cy="2313653"/>
            </a:xfrm>
            <a:prstGeom prst="rect">
              <a:avLst/>
            </a:prstGeom>
            <a:grpFill/>
          </p:spPr>
        </p:sp>
        <p:sp>
          <p:nvSpPr>
            <p:cNvPr id="4" name="TextBox 4"/>
            <p:cNvSpPr txBox="1"/>
            <p:nvPr/>
          </p:nvSpPr>
          <p:spPr>
            <a:xfrm>
              <a:off x="6760669" y="924973"/>
              <a:ext cx="16641198" cy="241456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539"/>
                </a:lnSpc>
              </a:pPr>
              <a:endParaRPr dirty="0"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8594" y="604660"/>
            <a:ext cx="6921024" cy="63067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250634" y="6416545"/>
            <a:ext cx="2525911" cy="244482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948374" y="4517311"/>
            <a:ext cx="643746" cy="6261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247458" y="5017280"/>
            <a:ext cx="861010" cy="62618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4419552" y="3779627"/>
            <a:ext cx="3701390" cy="2475305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6957620" y="3428404"/>
            <a:ext cx="7757914" cy="3483039"/>
            <a:chOff x="0" y="-104775"/>
            <a:chExt cx="10343885" cy="4644052"/>
          </a:xfrm>
        </p:grpSpPr>
        <p:sp>
          <p:nvSpPr>
            <p:cNvPr id="11" name="TextBox 11"/>
            <p:cNvSpPr txBox="1"/>
            <p:nvPr/>
          </p:nvSpPr>
          <p:spPr>
            <a:xfrm>
              <a:off x="79" y="-104775"/>
              <a:ext cx="10343806" cy="12426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40"/>
                </a:lnSpc>
              </a:pPr>
              <a:endParaRPr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879096"/>
              <a:ext cx="10343806" cy="3334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56238" lvl="1">
                <a:lnSpc>
                  <a:spcPts val="3927"/>
                </a:lnSpc>
              </a:pPr>
              <a:r>
                <a:rPr lang="en-US" sz="3300" dirty="0">
                  <a:latin typeface="Luthier"/>
                </a:rPr>
                <a:t>Les </a:t>
              </a:r>
              <a:r>
                <a:rPr lang="en-US" sz="3300" dirty="0" err="1">
                  <a:latin typeface="Luthier"/>
                </a:rPr>
                <a:t>autorisations</a:t>
              </a:r>
              <a:r>
                <a:rPr lang="en-US" sz="3300" dirty="0">
                  <a:latin typeface="Luthier"/>
                </a:rPr>
                <a:t> </a:t>
              </a:r>
              <a:r>
                <a:rPr lang="en-US" sz="3300" dirty="0" err="1">
                  <a:latin typeface="Luthier"/>
                </a:rPr>
                <a:t>d’urbanisme</a:t>
              </a:r>
              <a:r>
                <a:rPr lang="en-US" sz="3300" dirty="0">
                  <a:latin typeface="Luthier"/>
                </a:rPr>
                <a:t> </a:t>
              </a:r>
              <a:r>
                <a:rPr lang="en-US" sz="3300" dirty="0" err="1">
                  <a:latin typeface="Luthier"/>
                </a:rPr>
                <a:t>sont</a:t>
              </a:r>
              <a:r>
                <a:rPr lang="en-US" sz="3300" dirty="0">
                  <a:latin typeface="Luthier"/>
                </a:rPr>
                <a:t> </a:t>
              </a:r>
              <a:r>
                <a:rPr lang="en-US" sz="3300" dirty="0">
                  <a:solidFill>
                    <a:srgbClr val="7E6B73"/>
                  </a:solidFill>
                  <a:latin typeface="Luthier"/>
                </a:rPr>
                <a:t>: </a:t>
              </a:r>
            </a:p>
            <a:p>
              <a:pPr marL="712475" lvl="1" indent="-356237">
                <a:lnSpc>
                  <a:spcPts val="3927"/>
                </a:lnSpc>
                <a:buFont typeface="Arial"/>
                <a:buChar char="•"/>
              </a:pPr>
              <a:r>
                <a:rPr lang="en-US" sz="3300" b="1" dirty="0" err="1">
                  <a:solidFill>
                    <a:srgbClr val="0FCDE1"/>
                  </a:solidFill>
                  <a:latin typeface="Luthier"/>
                </a:rPr>
                <a:t>déclaration</a:t>
              </a:r>
              <a:r>
                <a:rPr lang="en-US" sz="3300" b="1" dirty="0">
                  <a:solidFill>
                    <a:srgbClr val="0FCDE1"/>
                  </a:solidFill>
                  <a:latin typeface="Luthier"/>
                </a:rPr>
                <a:t> </a:t>
              </a:r>
              <a:r>
                <a:rPr lang="en-US" sz="3300" b="1" dirty="0" err="1">
                  <a:solidFill>
                    <a:srgbClr val="0FCDE1"/>
                  </a:solidFill>
                  <a:latin typeface="Luthier"/>
                </a:rPr>
                <a:t>préalable</a:t>
              </a:r>
              <a:r>
                <a:rPr lang="en-US" sz="3300" b="1" dirty="0">
                  <a:solidFill>
                    <a:srgbClr val="0FCDE1"/>
                  </a:solidFill>
                  <a:latin typeface="Luthier"/>
                </a:rPr>
                <a:t>, </a:t>
              </a:r>
            </a:p>
            <a:p>
              <a:pPr marL="712475" lvl="1" indent="-356237">
                <a:lnSpc>
                  <a:spcPts val="3927"/>
                </a:lnSpc>
                <a:buFont typeface="Arial"/>
                <a:buChar char="•"/>
              </a:pPr>
              <a:r>
                <a:rPr lang="en-US" sz="3300" b="1" dirty="0" err="1">
                  <a:solidFill>
                    <a:srgbClr val="0FCDE1"/>
                  </a:solidFill>
                  <a:latin typeface="Luthier"/>
                </a:rPr>
                <a:t>permis</a:t>
              </a:r>
              <a:r>
                <a:rPr lang="en-US" sz="3300" b="1" dirty="0">
                  <a:solidFill>
                    <a:srgbClr val="0FCDE1"/>
                  </a:solidFill>
                  <a:latin typeface="Luthier"/>
                </a:rPr>
                <a:t> de </a:t>
              </a:r>
              <a:r>
                <a:rPr lang="en-US" sz="3300" b="1" dirty="0" err="1">
                  <a:solidFill>
                    <a:srgbClr val="0FCDE1"/>
                  </a:solidFill>
                  <a:latin typeface="Luthier"/>
                </a:rPr>
                <a:t>construire</a:t>
              </a:r>
              <a:r>
                <a:rPr lang="en-US" sz="3300" b="1" dirty="0">
                  <a:solidFill>
                    <a:srgbClr val="0FCDE1"/>
                  </a:solidFill>
                  <a:latin typeface="Luthier"/>
                </a:rPr>
                <a:t>, </a:t>
              </a:r>
            </a:p>
            <a:p>
              <a:pPr marL="712475" lvl="1" indent="-356237">
                <a:lnSpc>
                  <a:spcPts val="3927"/>
                </a:lnSpc>
                <a:buFont typeface="Arial"/>
                <a:buChar char="•"/>
              </a:pPr>
              <a:r>
                <a:rPr lang="en-US" sz="3300" b="1" dirty="0" err="1">
                  <a:solidFill>
                    <a:srgbClr val="0FCDE1"/>
                  </a:solidFill>
                  <a:latin typeface="Luthier"/>
                </a:rPr>
                <a:t>permis</a:t>
              </a:r>
              <a:r>
                <a:rPr lang="en-US" sz="3300" b="1" dirty="0">
                  <a:solidFill>
                    <a:srgbClr val="0FCDE1"/>
                  </a:solidFill>
                  <a:latin typeface="Luthier"/>
                </a:rPr>
                <a:t> </a:t>
              </a:r>
              <a:r>
                <a:rPr lang="en-US" sz="3300" b="1" dirty="0" err="1">
                  <a:solidFill>
                    <a:srgbClr val="0FCDE1"/>
                  </a:solidFill>
                  <a:latin typeface="Luthier"/>
                </a:rPr>
                <a:t>d'aménager</a:t>
              </a:r>
              <a:r>
                <a:rPr lang="en-US" sz="3300" b="1" dirty="0">
                  <a:solidFill>
                    <a:srgbClr val="0FCDE1"/>
                  </a:solidFill>
                  <a:latin typeface="Luthier"/>
                </a:rPr>
                <a:t>, </a:t>
              </a:r>
            </a:p>
            <a:p>
              <a:pPr marL="712475" lvl="1" indent="-356237">
                <a:lnSpc>
                  <a:spcPts val="3927"/>
                </a:lnSpc>
                <a:buFont typeface="Arial"/>
                <a:buChar char="•"/>
              </a:pPr>
              <a:r>
                <a:rPr lang="en-US" sz="3300" b="1" dirty="0" err="1">
                  <a:solidFill>
                    <a:srgbClr val="0FCDE1"/>
                  </a:solidFill>
                  <a:latin typeface="Luthier"/>
                </a:rPr>
                <a:t>permis</a:t>
              </a:r>
              <a:r>
                <a:rPr lang="en-US" sz="3300" b="1" dirty="0">
                  <a:solidFill>
                    <a:srgbClr val="0FCDE1"/>
                  </a:solidFill>
                  <a:latin typeface="Luthier"/>
                </a:rPr>
                <a:t> de </a:t>
              </a:r>
              <a:r>
                <a:rPr lang="en-US" sz="3300" b="1" dirty="0" err="1">
                  <a:solidFill>
                    <a:srgbClr val="0FCDE1"/>
                  </a:solidFill>
                  <a:latin typeface="Luthier"/>
                </a:rPr>
                <a:t>démolir</a:t>
              </a:r>
              <a:r>
                <a:rPr lang="en-US" sz="3300" b="1" dirty="0">
                  <a:solidFill>
                    <a:srgbClr val="0FCDE1"/>
                  </a:solidFill>
                  <a:latin typeface="Luthier"/>
                </a:rPr>
                <a:t>.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3903642"/>
              <a:ext cx="10343806" cy="6356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endParaRPr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6749895" y="4517330"/>
            <a:ext cx="764262" cy="813044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9454845" y="831631"/>
            <a:ext cx="7525274" cy="2467424"/>
            <a:chOff x="0" y="0"/>
            <a:chExt cx="10033699" cy="3289898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104775"/>
              <a:ext cx="10032133" cy="5247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</a:pPr>
              <a:endParaRPr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876718"/>
              <a:ext cx="10032133" cy="17653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199"/>
                </a:lnSpc>
              </a:pPr>
              <a:endParaRPr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565" y="2841800"/>
              <a:ext cx="10032133" cy="4480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7099618" y="526079"/>
            <a:ext cx="10884647" cy="2702025"/>
            <a:chOff x="0" y="-104775"/>
            <a:chExt cx="14512862" cy="3602700"/>
          </a:xfrm>
        </p:grpSpPr>
        <p:sp>
          <p:nvSpPr>
            <p:cNvPr id="20" name="TextBox 20"/>
            <p:cNvSpPr txBox="1"/>
            <p:nvPr/>
          </p:nvSpPr>
          <p:spPr>
            <a:xfrm>
              <a:off x="111" y="-104775"/>
              <a:ext cx="14512751" cy="24875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77"/>
                </a:lnSpc>
              </a:pPr>
              <a:endParaRPr/>
            </a:p>
            <a:p>
              <a:pPr algn="ctr">
                <a:lnSpc>
                  <a:spcPts val="7577"/>
                </a:lnSpc>
              </a:pPr>
              <a:endParaRPr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1172502"/>
              <a:ext cx="14512750" cy="23254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795"/>
                </a:lnSpc>
              </a:pPr>
              <a:r>
                <a:rPr lang="en-US" sz="6600" dirty="0" err="1">
                  <a:solidFill>
                    <a:srgbClr val="FF0000"/>
                  </a:solidFill>
                  <a:latin typeface="Luthier Bold"/>
                </a:rPr>
                <a:t>TUTORIEL</a:t>
              </a:r>
              <a:r>
                <a:rPr lang="en-US" sz="6600" dirty="0">
                  <a:solidFill>
                    <a:srgbClr val="FF0000"/>
                  </a:solidFill>
                  <a:latin typeface="Luthier Bold"/>
                </a:rPr>
                <a:t> </a:t>
              </a:r>
              <a:r>
                <a:rPr lang="en-US" sz="6600" u="sng" dirty="0">
                  <a:latin typeface="Luthier Bold"/>
                </a:rPr>
                <a:t>Grand Public </a:t>
              </a:r>
              <a:r>
                <a:rPr lang="en-US" sz="6600" dirty="0">
                  <a:latin typeface="Luthier Bold"/>
                </a:rPr>
                <a:t>:          </a:t>
              </a:r>
              <a:r>
                <a:rPr lang="en-US" sz="5400" dirty="0" err="1">
                  <a:latin typeface="Luthier Bold"/>
                </a:rPr>
                <a:t>Autorisation</a:t>
              </a:r>
              <a:r>
                <a:rPr lang="en-US" sz="5400" dirty="0">
                  <a:latin typeface="Luthier Bold"/>
                </a:rPr>
                <a:t> </a:t>
              </a:r>
              <a:r>
                <a:rPr lang="en-US" sz="5400" dirty="0" err="1">
                  <a:latin typeface="Luthier Bold"/>
                </a:rPr>
                <a:t>d’urbanisme</a:t>
              </a:r>
              <a:r>
                <a:rPr lang="en-US" sz="5400" dirty="0">
                  <a:latin typeface="Luthier Bold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Luthier Bold"/>
                </a:rPr>
                <a:t>en</a:t>
              </a:r>
              <a:r>
                <a:rPr lang="en-US" sz="3600" dirty="0">
                  <a:solidFill>
                    <a:srgbClr val="FF0000"/>
                  </a:solidFill>
                  <a:latin typeface="Luthier Bold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Luthier Bold"/>
                </a:rPr>
                <a:t>LIGNE</a:t>
              </a:r>
              <a:endParaRPr lang="en-US" sz="3600" dirty="0">
                <a:solidFill>
                  <a:srgbClr val="FF0000"/>
                </a:solidFill>
                <a:latin typeface="Luthier Bold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2849021"/>
              <a:ext cx="14512751" cy="6070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88"/>
                </a:lnSpc>
              </a:pPr>
              <a:r>
                <a:rPr lang="en-US" sz="2706" spc="324">
                  <a:solidFill>
                    <a:srgbClr val="000000"/>
                  </a:solidFill>
                  <a:latin typeface="Glacial Indifference"/>
                </a:rPr>
                <a:t>     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39970" y="1028700"/>
            <a:ext cx="16750606" cy="69926"/>
          </a:xfrm>
          <a:prstGeom prst="rect">
            <a:avLst/>
          </a:prstGeom>
          <a:solidFill>
            <a:srgbClr val="F8AC39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2120" y="1886664"/>
            <a:ext cx="5553907" cy="713745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467073" y="8173173"/>
            <a:ext cx="762000" cy="49385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28600" y="341872"/>
            <a:ext cx="17104695" cy="544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dirty="0" err="1">
                <a:solidFill>
                  <a:srgbClr val="7E6B73"/>
                </a:solidFill>
                <a:latin typeface="Open Sans Bold"/>
              </a:rPr>
              <a:t>MES</a:t>
            </a:r>
            <a:r>
              <a:rPr lang="en-US" sz="3200" dirty="0">
                <a:solidFill>
                  <a:srgbClr val="7E6B73"/>
                </a:solidFill>
                <a:latin typeface="Open Sans Bold"/>
              </a:rPr>
              <a:t> </a:t>
            </a:r>
            <a:r>
              <a:rPr lang="en-US" sz="3200" dirty="0" err="1">
                <a:solidFill>
                  <a:srgbClr val="7E6B73"/>
                </a:solidFill>
                <a:latin typeface="Open Sans Bold"/>
              </a:rPr>
              <a:t>PIÈCES</a:t>
            </a:r>
            <a:r>
              <a:rPr lang="en-US" sz="3200" dirty="0">
                <a:solidFill>
                  <a:srgbClr val="7E6B73"/>
                </a:solidFill>
                <a:latin typeface="Open Sans Bold"/>
              </a:rPr>
              <a:t> À </a:t>
            </a:r>
            <a:r>
              <a:rPr lang="en-US" sz="3200" dirty="0" err="1">
                <a:solidFill>
                  <a:srgbClr val="7E6B73"/>
                </a:solidFill>
                <a:latin typeface="Open Sans Bold"/>
              </a:rPr>
              <a:t>JOINDRE</a:t>
            </a:r>
            <a:r>
              <a:rPr lang="en-US" sz="3200" dirty="0">
                <a:solidFill>
                  <a:srgbClr val="7E6B73"/>
                </a:solidFill>
                <a:latin typeface="Open Sans Bold"/>
              </a:rPr>
              <a:t> </a:t>
            </a:r>
            <a:r>
              <a:rPr lang="en-US" sz="3200" dirty="0" err="1">
                <a:solidFill>
                  <a:srgbClr val="7E6B73"/>
                </a:solidFill>
                <a:latin typeface="Open Sans Bold"/>
              </a:rPr>
              <a:t>SONT</a:t>
            </a:r>
            <a:r>
              <a:rPr lang="en-US" sz="3200" dirty="0">
                <a:solidFill>
                  <a:srgbClr val="7E6B73"/>
                </a:solidFill>
                <a:latin typeface="Open Sans Bold"/>
              </a:rPr>
              <a:t> </a:t>
            </a:r>
            <a:r>
              <a:rPr lang="en-US" sz="3200" dirty="0" err="1">
                <a:solidFill>
                  <a:srgbClr val="7E6B73"/>
                </a:solidFill>
                <a:latin typeface="Open Sans Bold"/>
              </a:rPr>
              <a:t>PRÊTES</a:t>
            </a:r>
            <a:r>
              <a:rPr lang="en-US" sz="3200" dirty="0">
                <a:solidFill>
                  <a:srgbClr val="7E6B73"/>
                </a:solidFill>
                <a:latin typeface="Open Sans Bold"/>
              </a:rPr>
              <a:t>, JE </a:t>
            </a:r>
            <a:r>
              <a:rPr lang="en-US" sz="3200" dirty="0" err="1">
                <a:solidFill>
                  <a:srgbClr val="7E6B73"/>
                </a:solidFill>
                <a:latin typeface="Open Sans Bold"/>
              </a:rPr>
              <a:t>PEUX</a:t>
            </a:r>
            <a:r>
              <a:rPr lang="en-US" sz="3200" dirty="0">
                <a:solidFill>
                  <a:srgbClr val="7E6B73"/>
                </a:solidFill>
                <a:latin typeface="Open Sans Bold"/>
              </a:rPr>
              <a:t> </a:t>
            </a:r>
            <a:r>
              <a:rPr lang="en-US" sz="3200" dirty="0" err="1">
                <a:solidFill>
                  <a:srgbClr val="7E6B73"/>
                </a:solidFill>
                <a:latin typeface="Open Sans Bold"/>
              </a:rPr>
              <a:t>DÉBUTER</a:t>
            </a:r>
            <a:r>
              <a:rPr lang="en-US" sz="3200" dirty="0">
                <a:solidFill>
                  <a:srgbClr val="7E6B73"/>
                </a:solidFill>
                <a:latin typeface="Open Sans Bold"/>
              </a:rPr>
              <a:t> </a:t>
            </a:r>
            <a:r>
              <a:rPr lang="en-US" sz="3200" dirty="0" err="1">
                <a:solidFill>
                  <a:srgbClr val="7E6B73"/>
                </a:solidFill>
                <a:latin typeface="Open Sans Bold"/>
              </a:rPr>
              <a:t>MES</a:t>
            </a:r>
            <a:r>
              <a:rPr lang="en-US" sz="3200" dirty="0">
                <a:solidFill>
                  <a:srgbClr val="7E6B73"/>
                </a:solidFill>
                <a:latin typeface="Open Sans Bold"/>
              </a:rPr>
              <a:t> </a:t>
            </a:r>
            <a:r>
              <a:rPr lang="en-US" sz="3200" dirty="0" err="1">
                <a:solidFill>
                  <a:srgbClr val="7E6B73"/>
                </a:solidFill>
                <a:latin typeface="Open Sans Bold"/>
              </a:rPr>
              <a:t>DÉMARCHES</a:t>
            </a:r>
            <a:r>
              <a:rPr lang="en-US" sz="3200" dirty="0">
                <a:solidFill>
                  <a:srgbClr val="7E6B73"/>
                </a:solidFill>
                <a:latin typeface="Open Sans Bold"/>
              </a:rPr>
              <a:t> </a:t>
            </a:r>
            <a:r>
              <a:rPr lang="en-US" sz="3200" dirty="0" err="1">
                <a:solidFill>
                  <a:srgbClr val="7E6B73"/>
                </a:solidFill>
                <a:latin typeface="Open Sans Bold"/>
              </a:rPr>
              <a:t>EN</a:t>
            </a:r>
            <a:r>
              <a:rPr lang="en-US" sz="3200" dirty="0">
                <a:solidFill>
                  <a:srgbClr val="7E6B73"/>
                </a:solidFill>
                <a:latin typeface="Open Sans Bold"/>
              </a:rPr>
              <a:t> </a:t>
            </a:r>
            <a:r>
              <a:rPr lang="en-US" sz="3200" dirty="0" err="1">
                <a:solidFill>
                  <a:srgbClr val="7E6B73"/>
                </a:solidFill>
                <a:latin typeface="Open Sans Bold"/>
              </a:rPr>
              <a:t>LIGNE</a:t>
            </a:r>
            <a:r>
              <a:rPr lang="en-US" sz="3200" dirty="0">
                <a:solidFill>
                  <a:srgbClr val="7E6B73"/>
                </a:solidFill>
                <a:latin typeface="Open Sans Bold"/>
              </a:rPr>
              <a:t> !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52670" y="1261548"/>
            <a:ext cx="10672530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340"/>
              </a:lnSpc>
            </a:pPr>
            <a:r>
              <a:rPr lang="en-US" sz="3100" dirty="0" err="1">
                <a:solidFill>
                  <a:srgbClr val="AC6965"/>
                </a:solidFill>
                <a:latin typeface="Open Sans Light Bold"/>
              </a:rPr>
              <a:t>Etape</a:t>
            </a:r>
            <a:r>
              <a:rPr lang="en-US" sz="3100" dirty="0">
                <a:solidFill>
                  <a:srgbClr val="AC6965"/>
                </a:solidFill>
                <a:latin typeface="Open Sans Light Bold"/>
              </a:rPr>
              <a:t> 1- CRÉATION DE MON </a:t>
            </a:r>
            <a:r>
              <a:rPr lang="en-US" sz="3100" dirty="0" err="1">
                <a:solidFill>
                  <a:srgbClr val="AC6965"/>
                </a:solidFill>
                <a:latin typeface="Open Sans Light Bold"/>
              </a:rPr>
              <a:t>COMPTE</a:t>
            </a:r>
            <a:r>
              <a:rPr lang="en-US" sz="3100" dirty="0">
                <a:solidFill>
                  <a:srgbClr val="AC6965"/>
                </a:solidFill>
                <a:latin typeface="Open Sans Light Bold"/>
              </a:rPr>
              <a:t> </a:t>
            </a:r>
            <a:r>
              <a:rPr lang="en-US" sz="3100" dirty="0" err="1">
                <a:solidFill>
                  <a:srgbClr val="AC6965"/>
                </a:solidFill>
                <a:latin typeface="Open Sans Light Bold"/>
              </a:rPr>
              <a:t>EN</a:t>
            </a:r>
            <a:r>
              <a:rPr lang="en-US" sz="3100" dirty="0">
                <a:solidFill>
                  <a:srgbClr val="AC6965"/>
                </a:solidFill>
                <a:latin typeface="Open Sans Light Bold"/>
              </a:rPr>
              <a:t> </a:t>
            </a:r>
            <a:r>
              <a:rPr lang="en-US" sz="3100" dirty="0" err="1">
                <a:solidFill>
                  <a:srgbClr val="AC6965"/>
                </a:solidFill>
                <a:latin typeface="Open Sans Light Bold"/>
              </a:rPr>
              <a:t>LIGNE</a:t>
            </a:r>
            <a:r>
              <a:rPr lang="en-US" sz="3100" dirty="0">
                <a:solidFill>
                  <a:srgbClr val="AC6965"/>
                </a:solidFill>
                <a:latin typeface="Open Sans Light Bold"/>
              </a:rPr>
              <a:t>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33400" y="3300631"/>
            <a:ext cx="10210800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Montserrat"/>
              </a:rPr>
              <a:t>Je </a:t>
            </a:r>
            <a:r>
              <a:rPr lang="en-US" sz="3200" b="1" dirty="0">
                <a:solidFill>
                  <a:srgbClr val="19D7CE"/>
                </a:solidFill>
                <a:latin typeface="Montserrat"/>
              </a:rPr>
              <a:t>clique</a:t>
            </a:r>
            <a:r>
              <a:rPr lang="en-US" sz="3200" dirty="0">
                <a:solidFill>
                  <a:srgbClr val="19D7CE"/>
                </a:solidFill>
                <a:latin typeface="Montserrat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Montserrat"/>
              </a:rPr>
              <a:t>sur le lien </a:t>
            </a:r>
            <a:r>
              <a:rPr lang="en-US" sz="3200" dirty="0" err="1">
                <a:solidFill>
                  <a:srgbClr val="000000"/>
                </a:solidFill>
                <a:latin typeface="Montserrat"/>
              </a:rPr>
              <a:t>suivant</a:t>
            </a:r>
            <a:r>
              <a:rPr lang="en-US" sz="3200" dirty="0">
                <a:solidFill>
                  <a:srgbClr val="000000"/>
                </a:solidFill>
                <a:latin typeface="Montserrat"/>
              </a:rPr>
              <a:t> :</a:t>
            </a:r>
            <a:br>
              <a:rPr lang="en-US" sz="3200" dirty="0">
                <a:solidFill>
                  <a:srgbClr val="000000"/>
                </a:solidFill>
                <a:latin typeface="Montserrat"/>
              </a:rPr>
            </a:br>
            <a:r>
              <a:rPr lang="en-US" sz="3200" b="1" dirty="0">
                <a:solidFill>
                  <a:srgbClr val="FF0000"/>
                </a:solidFill>
                <a:latin typeface="Montserrat Bold"/>
              </a:rPr>
              <a:t>https://portailprourba.grandreims.fr/guichet-unique</a:t>
            </a:r>
          </a:p>
          <a:p>
            <a:pPr algn="ctr"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Montserrat"/>
              </a:rPr>
              <a:t>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139238" y="4817745"/>
            <a:ext cx="9525" cy="584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533400" y="5142715"/>
            <a:ext cx="10058400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Montserrat"/>
              </a:rPr>
              <a:t>Je </a:t>
            </a:r>
            <a:r>
              <a:rPr lang="en-US" sz="3200" b="1" dirty="0" err="1">
                <a:solidFill>
                  <a:srgbClr val="19D7CE"/>
                </a:solidFill>
                <a:latin typeface="Montserrat"/>
              </a:rPr>
              <a:t>crée</a:t>
            </a:r>
            <a:r>
              <a:rPr lang="en-US" sz="3200" dirty="0">
                <a:solidFill>
                  <a:srgbClr val="000000"/>
                </a:solidFill>
                <a:latin typeface="Montserrat"/>
              </a:rPr>
              <a:t> un </a:t>
            </a:r>
            <a:r>
              <a:rPr lang="en-US" sz="3200" dirty="0" err="1">
                <a:solidFill>
                  <a:srgbClr val="000000"/>
                </a:solidFill>
                <a:latin typeface="Montserrat"/>
              </a:rPr>
              <a:t>compte</a:t>
            </a:r>
            <a:r>
              <a:rPr lang="en-US" sz="32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ontserrat"/>
              </a:rPr>
              <a:t>en</a:t>
            </a:r>
            <a:r>
              <a:rPr lang="en-US" sz="32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ontserrat"/>
              </a:rPr>
              <a:t>cliquant</a:t>
            </a:r>
            <a:r>
              <a:rPr lang="en-US" sz="3200" dirty="0">
                <a:solidFill>
                  <a:srgbClr val="000000"/>
                </a:solidFill>
                <a:latin typeface="Montserrat"/>
              </a:rPr>
              <a:t> sur </a:t>
            </a:r>
            <a:r>
              <a:rPr lang="en-US" sz="4400" b="1" dirty="0" err="1">
                <a:solidFill>
                  <a:srgbClr val="FF0000"/>
                </a:solidFill>
                <a:latin typeface="Montserrat"/>
              </a:rPr>
              <a:t>Usager</a:t>
            </a:r>
            <a:endParaRPr lang="en-US" sz="3200" b="1" dirty="0">
              <a:solidFill>
                <a:srgbClr val="FF0000"/>
              </a:solidFill>
              <a:latin typeface="Montserra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7454650" y="9410443"/>
            <a:ext cx="60475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Open Sans Light Bold"/>
              </a:rPr>
              <a:t>10</a:t>
            </a:r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164010">
            <a:off x="8195725" y="6595430"/>
            <a:ext cx="2581196" cy="72918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4009" b="13173"/>
          <a:stretch>
            <a:fillRect/>
          </a:stretch>
        </p:blipFill>
        <p:spPr>
          <a:xfrm>
            <a:off x="228600" y="216215"/>
            <a:ext cx="11301259" cy="22813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9422" b="9644"/>
          <a:stretch>
            <a:fillRect/>
          </a:stretch>
        </p:blipFill>
        <p:spPr>
          <a:xfrm>
            <a:off x="228600" y="2497570"/>
            <a:ext cx="11301259" cy="573942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b="21076"/>
          <a:stretch>
            <a:fillRect/>
          </a:stretch>
        </p:blipFill>
        <p:spPr>
          <a:xfrm>
            <a:off x="228600" y="8243242"/>
            <a:ext cx="11301259" cy="122641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772645" y="9463408"/>
            <a:ext cx="2213170" cy="38700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605926" y="9258300"/>
            <a:ext cx="1136613" cy="88087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767782" y="2171700"/>
            <a:ext cx="6045804" cy="5514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340"/>
              </a:lnSpc>
            </a:pPr>
            <a:r>
              <a:rPr lang="en-US" sz="3100" dirty="0">
                <a:solidFill>
                  <a:srgbClr val="000000"/>
                </a:solidFill>
                <a:latin typeface="Montserrat"/>
              </a:rPr>
              <a:t>Je </a:t>
            </a:r>
            <a:r>
              <a:rPr lang="en-US" sz="3000" b="1" dirty="0" err="1">
                <a:solidFill>
                  <a:srgbClr val="19D7CE"/>
                </a:solidFill>
                <a:latin typeface="Montserrat"/>
              </a:rPr>
              <a:t>renseigne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mes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coordonnées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pour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finaliser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le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formulaire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d'inscription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.</a:t>
            </a:r>
          </a:p>
          <a:p>
            <a:pPr algn="just">
              <a:lnSpc>
                <a:spcPts val="4340"/>
              </a:lnSpc>
            </a:pPr>
            <a:endParaRPr lang="en-US" sz="3100" dirty="0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4340"/>
              </a:lnSpc>
            </a:pPr>
            <a:endParaRPr lang="en-US" sz="3100" dirty="0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4340"/>
              </a:lnSpc>
            </a:pP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Une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fois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mes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informations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inscrites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, je clique sur «</a:t>
            </a:r>
            <a:r>
              <a:rPr lang="en-US" sz="3000" b="1" dirty="0" err="1">
                <a:solidFill>
                  <a:srgbClr val="19D7CE"/>
                </a:solidFill>
                <a:latin typeface="Montserrat"/>
              </a:rPr>
              <a:t>Valider</a:t>
            </a:r>
            <a:r>
              <a:rPr lang="en-US" sz="3100" dirty="0">
                <a:solidFill>
                  <a:srgbClr val="000000"/>
                </a:solidFill>
                <a:latin typeface="Montserrat Bold"/>
              </a:rPr>
              <a:t>»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après </a:t>
            </a:r>
            <a:r>
              <a:rPr lang="en-US" sz="3000" b="1" dirty="0" err="1">
                <a:solidFill>
                  <a:srgbClr val="19D7CE"/>
                </a:solidFill>
                <a:latin typeface="Montserrat"/>
              </a:rPr>
              <a:t>avoir</a:t>
            </a:r>
            <a:r>
              <a:rPr lang="en-US" sz="3000" b="1" dirty="0">
                <a:solidFill>
                  <a:srgbClr val="19D7CE"/>
                </a:solidFill>
                <a:latin typeface="Montserrat"/>
              </a:rPr>
              <a:t> </a:t>
            </a:r>
            <a:r>
              <a:rPr lang="en-US" sz="3000" b="1" dirty="0" err="1">
                <a:solidFill>
                  <a:srgbClr val="19D7CE"/>
                </a:solidFill>
                <a:latin typeface="Montserrat"/>
              </a:rPr>
              <a:t>accepté</a:t>
            </a:r>
            <a:r>
              <a:rPr lang="en-US" sz="3000" b="1" dirty="0">
                <a:solidFill>
                  <a:srgbClr val="19D7CE"/>
                </a:solidFill>
                <a:latin typeface="Montserrat"/>
              </a:rPr>
              <a:t> 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les Conditions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Générales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d'Utilisation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259300" y="9191625"/>
            <a:ext cx="492919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Open Sans Light Bold"/>
              </a:rPr>
              <a:t>11</a:t>
            </a: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8501829">
            <a:off x="7329618" y="8145596"/>
            <a:ext cx="2673695" cy="729188"/>
          </a:xfrm>
          <a:prstGeom prst="rect">
            <a:avLst/>
          </a:prstGeom>
        </p:spPr>
      </p:pic>
      <p:sp>
        <p:nvSpPr>
          <p:cNvPr id="10" name="TextBox 6"/>
          <p:cNvSpPr txBox="1"/>
          <p:nvPr/>
        </p:nvSpPr>
        <p:spPr>
          <a:xfrm>
            <a:off x="6019800" y="234179"/>
            <a:ext cx="10672530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340"/>
              </a:lnSpc>
            </a:pPr>
            <a:r>
              <a:rPr lang="en-US" sz="3100" dirty="0" err="1">
                <a:solidFill>
                  <a:srgbClr val="AC6965"/>
                </a:solidFill>
                <a:latin typeface="Open Sans Light Bold"/>
              </a:rPr>
              <a:t>Etape</a:t>
            </a:r>
            <a:r>
              <a:rPr lang="en-US" sz="3100" dirty="0">
                <a:solidFill>
                  <a:srgbClr val="AC6965"/>
                </a:solidFill>
                <a:latin typeface="Open Sans Light Bold"/>
              </a:rPr>
              <a:t> 2- COMPLETER </a:t>
            </a:r>
            <a:br>
              <a:rPr lang="en-US" sz="3100" dirty="0">
                <a:solidFill>
                  <a:srgbClr val="AC6965"/>
                </a:solidFill>
                <a:latin typeface="Open Sans Light Bold"/>
              </a:rPr>
            </a:br>
            <a:r>
              <a:rPr lang="en-US" sz="3100" dirty="0">
                <a:solidFill>
                  <a:srgbClr val="AC6965"/>
                </a:solidFill>
                <a:latin typeface="Open Sans Light Bold"/>
              </a:rPr>
              <a:t>MES COORDONNEES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/>
          <p:cNvGrpSpPr/>
          <p:nvPr/>
        </p:nvGrpSpPr>
        <p:grpSpPr>
          <a:xfrm>
            <a:off x="2230696" y="6341770"/>
            <a:ext cx="7141904" cy="3435983"/>
            <a:chOff x="10363200" y="6150350"/>
            <a:chExt cx="7141904" cy="3435983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 t="1251" r="18986" b="13452"/>
            <a:stretch>
              <a:fillRect/>
            </a:stretch>
          </p:blipFill>
          <p:spPr>
            <a:xfrm>
              <a:off x="10363200" y="6150350"/>
              <a:ext cx="7141904" cy="3355565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5316200" y="8557633"/>
              <a:ext cx="1327355" cy="1028700"/>
            </a:xfrm>
            <a:prstGeom prst="rect">
              <a:avLst/>
            </a:prstGeom>
          </p:spPr>
        </p:pic>
        <p:sp>
          <p:nvSpPr>
            <p:cNvPr id="10" name="TextBox 10"/>
            <p:cNvSpPr txBox="1"/>
            <p:nvPr/>
          </p:nvSpPr>
          <p:spPr>
            <a:xfrm>
              <a:off x="14040779" y="7253567"/>
              <a:ext cx="3443853" cy="89768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00"/>
                </a:lnSpc>
              </a:pPr>
              <a:r>
                <a:rPr lang="en-US" sz="2500" b="1" dirty="0">
                  <a:solidFill>
                    <a:srgbClr val="000000"/>
                  </a:solidFill>
                  <a:latin typeface="Montserrat"/>
                </a:rPr>
                <a:t>Je clique </a:t>
              </a:r>
              <a:r>
                <a:rPr lang="en-US" sz="2500" b="1" dirty="0" err="1">
                  <a:solidFill>
                    <a:srgbClr val="000000"/>
                  </a:solidFill>
                  <a:latin typeface="Montserrat"/>
                </a:rPr>
                <a:t>ici</a:t>
              </a:r>
              <a:r>
                <a:rPr lang="en-US" sz="2500" b="1" dirty="0">
                  <a:solidFill>
                    <a:srgbClr val="000000"/>
                  </a:solidFill>
                  <a:latin typeface="Montserrat"/>
                </a:rPr>
                <a:t> pour </a:t>
              </a:r>
              <a:r>
                <a:rPr lang="en-US" sz="2500" b="1" dirty="0" err="1">
                  <a:solidFill>
                    <a:srgbClr val="FF0000"/>
                  </a:solidFill>
                  <a:latin typeface="Montserrat"/>
                </a:rPr>
                <a:t>valider</a:t>
              </a:r>
              <a:r>
                <a:rPr lang="en-US" sz="2500" b="1" dirty="0">
                  <a:solidFill>
                    <a:srgbClr val="FF0000"/>
                  </a:solidFill>
                  <a:latin typeface="Montserrat"/>
                </a:rPr>
                <a:t> </a:t>
              </a:r>
              <a:r>
                <a:rPr lang="en-US" sz="2500" b="1" dirty="0">
                  <a:solidFill>
                    <a:srgbClr val="000000"/>
                  </a:solidFill>
                  <a:latin typeface="Montserrat"/>
                </a:rPr>
                <a:t>mon </a:t>
              </a:r>
              <a:r>
                <a:rPr lang="en-US" sz="2500" b="1" dirty="0" err="1">
                  <a:solidFill>
                    <a:srgbClr val="000000"/>
                  </a:solidFill>
                  <a:latin typeface="Montserrat"/>
                </a:rPr>
                <a:t>compte</a:t>
              </a:r>
              <a:r>
                <a:rPr lang="en-US" sz="2500" b="1" dirty="0">
                  <a:solidFill>
                    <a:srgbClr val="000000"/>
                  </a:solidFill>
                  <a:latin typeface="Montserrat"/>
                </a:rPr>
                <a:t>.</a:t>
              </a:r>
            </a:p>
          </p:txBody>
        </p:sp>
      </p:grpSp>
      <p:pic>
        <p:nvPicPr>
          <p:cNvPr id="2" name="Picture 2"/>
          <p:cNvPicPr>
            <a:picLocks noChangeAspect="1"/>
          </p:cNvPicPr>
          <p:nvPr/>
        </p:nvPicPr>
        <p:blipFill>
          <a:blip r:embed="rId5"/>
          <a:srcRect b="12159"/>
          <a:stretch>
            <a:fillRect/>
          </a:stretch>
        </p:blipFill>
        <p:spPr>
          <a:xfrm>
            <a:off x="1676401" y="1409700"/>
            <a:ext cx="3443087" cy="102576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/>
          <a:srcRect l="2701" t="20455" r="1688" b="10227"/>
          <a:stretch>
            <a:fillRect/>
          </a:stretch>
        </p:blipFill>
        <p:spPr>
          <a:xfrm>
            <a:off x="1781011" y="2989433"/>
            <a:ext cx="4365437" cy="73135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781010" y="4229100"/>
            <a:ext cx="16116526" cy="1615827"/>
          </a:xfrm>
          <a:prstGeom prst="rect">
            <a:avLst/>
          </a:prstGeom>
          <a:solidFill>
            <a:srgbClr val="CBF9F7"/>
          </a:solidFill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Montserrat"/>
              </a:rPr>
              <a:t>Je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reçois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dans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ma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boîte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mail la </a:t>
            </a:r>
            <a:r>
              <a:rPr lang="en-US" sz="3000" dirty="0">
                <a:solidFill>
                  <a:srgbClr val="FF0000"/>
                </a:solidFill>
                <a:latin typeface="Montserrat"/>
              </a:rPr>
              <a:t>CONFIRMATION 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de la </a:t>
            </a:r>
            <a:r>
              <a:rPr lang="en-US" sz="3000" b="1" dirty="0" err="1">
                <a:solidFill>
                  <a:srgbClr val="19D7CE"/>
                </a:solidFill>
                <a:latin typeface="Montserrat"/>
              </a:rPr>
              <a:t>création</a:t>
            </a:r>
            <a:r>
              <a:rPr lang="en-US" sz="3000" b="1" dirty="0">
                <a:solidFill>
                  <a:srgbClr val="19D7CE"/>
                </a:solidFill>
                <a:latin typeface="Montserrat"/>
              </a:rPr>
              <a:t> de mon </a:t>
            </a:r>
            <a:r>
              <a:rPr lang="en-US" sz="3000" b="1" dirty="0" err="1">
                <a:solidFill>
                  <a:srgbClr val="19D7CE"/>
                </a:solidFill>
                <a:latin typeface="Montserrat"/>
              </a:rPr>
              <a:t>compte</a:t>
            </a:r>
            <a:r>
              <a:rPr lang="en-US" sz="3000" b="1" dirty="0">
                <a:solidFill>
                  <a:srgbClr val="19D7CE"/>
                </a:solidFill>
                <a:latin typeface="Montserrat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que je </a:t>
            </a:r>
            <a:r>
              <a:rPr lang="en-US" sz="3000" b="1" dirty="0" err="1">
                <a:solidFill>
                  <a:srgbClr val="19D7CE"/>
                </a:solidFill>
                <a:latin typeface="Montserrat"/>
              </a:rPr>
              <a:t>dois</a:t>
            </a:r>
            <a:r>
              <a:rPr lang="en-US" sz="3000" b="1" dirty="0">
                <a:solidFill>
                  <a:srgbClr val="19D7CE"/>
                </a:solidFill>
                <a:latin typeface="Montserrat"/>
              </a:rPr>
              <a:t> </a:t>
            </a:r>
            <a:r>
              <a:rPr lang="en-US" sz="3000" dirty="0">
                <a:solidFill>
                  <a:srgbClr val="FF0000"/>
                </a:solidFill>
                <a:latin typeface="Montserrat"/>
              </a:rPr>
              <a:t>ACTIVER</a:t>
            </a:r>
            <a:r>
              <a:rPr lang="en-US" sz="3000" b="1" dirty="0">
                <a:solidFill>
                  <a:srgbClr val="19D7CE"/>
                </a:solidFill>
                <a:latin typeface="Montserrat"/>
              </a:rPr>
              <a:t> </a:t>
            </a:r>
            <a:r>
              <a:rPr lang="en-US" sz="3000" b="1" dirty="0" err="1">
                <a:solidFill>
                  <a:srgbClr val="19D7CE"/>
                </a:solidFill>
                <a:latin typeface="Montserrat"/>
              </a:rPr>
              <a:t>dans</a:t>
            </a:r>
            <a:r>
              <a:rPr lang="en-US" sz="3000" b="1" dirty="0">
                <a:solidFill>
                  <a:srgbClr val="19D7CE"/>
                </a:solidFill>
                <a:latin typeface="Montserrat"/>
              </a:rPr>
              <a:t> les 30 minutes.</a:t>
            </a:r>
            <a:endParaRPr lang="en-US" sz="3000" dirty="0">
              <a:solidFill>
                <a:srgbClr val="000000"/>
              </a:solidFill>
              <a:latin typeface="Montserrat Bold"/>
            </a:endParaRPr>
          </a:p>
          <a:p>
            <a:pPr algn="just">
              <a:lnSpc>
                <a:spcPts val="4200"/>
              </a:lnSpc>
            </a:pPr>
            <a:r>
              <a:rPr lang="en-US" sz="2400" b="1" i="1" dirty="0">
                <a:solidFill>
                  <a:srgbClr val="FF0000"/>
                </a:solidFill>
                <a:latin typeface="Montserrat"/>
              </a:rPr>
              <a:t>Attention, le mail </a:t>
            </a:r>
            <a:r>
              <a:rPr lang="en-US" sz="2400" b="1" i="1" dirty="0" err="1">
                <a:solidFill>
                  <a:srgbClr val="FF0000"/>
                </a:solidFill>
                <a:latin typeface="Montserrat"/>
              </a:rPr>
              <a:t>peut</a:t>
            </a:r>
            <a:r>
              <a:rPr lang="en-US" sz="2400" b="1" i="1" dirty="0">
                <a:solidFill>
                  <a:srgbClr val="FF0000"/>
                </a:solidFill>
                <a:latin typeface="Montserrat"/>
              </a:rPr>
              <a:t> se </a:t>
            </a:r>
            <a:r>
              <a:rPr lang="en-US" sz="2400" b="1" i="1" dirty="0" err="1">
                <a:solidFill>
                  <a:srgbClr val="FF0000"/>
                </a:solidFill>
                <a:latin typeface="Montserrat"/>
              </a:rPr>
              <a:t>trouver</a:t>
            </a:r>
            <a:r>
              <a:rPr lang="en-US" sz="2400" b="1" i="1" dirty="0">
                <a:solidFill>
                  <a:srgbClr val="FF0000"/>
                </a:solidFill>
                <a:latin typeface="Montserrat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Montserrat"/>
              </a:rPr>
              <a:t>dans</a:t>
            </a:r>
            <a:r>
              <a:rPr lang="en-US" sz="2400" b="1" i="1" dirty="0">
                <a:solidFill>
                  <a:srgbClr val="FF0000"/>
                </a:solidFill>
                <a:latin typeface="Montserrat"/>
              </a:rPr>
              <a:t> les spams !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949793" y="1638300"/>
            <a:ext cx="13185807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Montserrat"/>
              </a:rPr>
              <a:t>Si </a:t>
            </a:r>
            <a:r>
              <a:rPr lang="en-US" sz="3000" dirty="0" err="1">
                <a:solidFill>
                  <a:srgbClr val="FF0000"/>
                </a:solidFill>
                <a:latin typeface="Montserrat"/>
              </a:rPr>
              <a:t>une</a:t>
            </a:r>
            <a:r>
              <a:rPr lang="en-US" sz="3000" dirty="0">
                <a:solidFill>
                  <a:srgbClr val="FF0000"/>
                </a:solidFill>
                <a:latin typeface="Montserrat"/>
              </a:rPr>
              <a:t> case </a:t>
            </a:r>
            <a:r>
              <a:rPr lang="en-US" sz="3000" dirty="0" err="1">
                <a:solidFill>
                  <a:srgbClr val="FF0000"/>
                </a:solidFill>
                <a:latin typeface="Montserrat"/>
              </a:rPr>
              <a:t>est</a:t>
            </a:r>
            <a:r>
              <a:rPr lang="en-US" sz="3000" dirty="0">
                <a:solidFill>
                  <a:srgbClr val="FF0000"/>
                </a:solidFill>
                <a:latin typeface="Montserrat"/>
              </a:rPr>
              <a:t> mal </a:t>
            </a:r>
            <a:r>
              <a:rPr lang="en-US" sz="3000" dirty="0" err="1">
                <a:solidFill>
                  <a:srgbClr val="FF0000"/>
                </a:solidFill>
                <a:latin typeface="Montserrat"/>
              </a:rPr>
              <a:t>renseignée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une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000" dirty="0">
                <a:solidFill>
                  <a:srgbClr val="19D7CE"/>
                </a:solidFill>
                <a:latin typeface="Montserrat"/>
              </a:rPr>
              <a:t>zone </a:t>
            </a:r>
            <a:r>
              <a:rPr lang="en-US" sz="3000" b="1" dirty="0" err="1">
                <a:solidFill>
                  <a:srgbClr val="19D7CE"/>
                </a:solidFill>
                <a:latin typeface="Montserrat"/>
              </a:rPr>
              <a:t>d'erreur</a:t>
            </a:r>
            <a:r>
              <a:rPr lang="en-US" sz="3000" dirty="0">
                <a:solidFill>
                  <a:srgbClr val="19D7CE"/>
                </a:solidFill>
                <a:latin typeface="Montserra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s'affiche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en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rouge.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348507" y="2782821"/>
            <a:ext cx="11549029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Lorsque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tous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les </a:t>
            </a:r>
            <a:r>
              <a:rPr lang="en-US" sz="3000" dirty="0">
                <a:solidFill>
                  <a:srgbClr val="FF0000"/>
                </a:solidFill>
                <a:latin typeface="Montserrat"/>
              </a:rPr>
              <a:t>champs </a:t>
            </a:r>
            <a:r>
              <a:rPr lang="en-US" sz="3000" dirty="0" err="1">
                <a:solidFill>
                  <a:srgbClr val="FF0000"/>
                </a:solidFill>
                <a:latin typeface="Montserrat"/>
              </a:rPr>
              <a:t>sont</a:t>
            </a:r>
            <a:r>
              <a:rPr lang="en-US" sz="3000" dirty="0">
                <a:solidFill>
                  <a:srgbClr val="FF0000"/>
                </a:solidFill>
                <a:latin typeface="Montserrat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Montserrat"/>
              </a:rPr>
              <a:t>correctement</a:t>
            </a:r>
            <a:r>
              <a:rPr lang="en-US" sz="3000" dirty="0">
                <a:solidFill>
                  <a:srgbClr val="FF0000"/>
                </a:solidFill>
                <a:latin typeface="Montserrat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Montserrat"/>
              </a:rPr>
              <a:t>remplis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une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000" b="1" dirty="0">
                <a:solidFill>
                  <a:srgbClr val="19D7CE"/>
                </a:solidFill>
                <a:latin typeface="Montserrat"/>
              </a:rPr>
              <a:t>confirmation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s'affiche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à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l'écran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258645" y="9337087"/>
            <a:ext cx="492919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Open Sans Light Bold"/>
              </a:rPr>
              <a:t>12</a:t>
            </a:r>
          </a:p>
        </p:txBody>
      </p:sp>
      <p:sp>
        <p:nvSpPr>
          <p:cNvPr id="12" name="TextBox 6"/>
          <p:cNvSpPr txBox="1"/>
          <p:nvPr/>
        </p:nvSpPr>
        <p:spPr>
          <a:xfrm>
            <a:off x="388368" y="251411"/>
            <a:ext cx="4759636" cy="10577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40"/>
              </a:lnSpc>
            </a:pPr>
            <a:r>
              <a:rPr lang="en-US" sz="2800" dirty="0" err="1">
                <a:solidFill>
                  <a:srgbClr val="0FCDE1"/>
                </a:solidFill>
                <a:latin typeface="Open Sans Light Bold"/>
              </a:rPr>
              <a:t>Etape</a:t>
            </a:r>
            <a:r>
              <a:rPr lang="en-US" sz="2800" dirty="0">
                <a:solidFill>
                  <a:srgbClr val="0FCDE1"/>
                </a:solidFill>
                <a:latin typeface="Open Sans Light Bold"/>
              </a:rPr>
              <a:t> 3 - </a:t>
            </a:r>
            <a:r>
              <a:rPr lang="en-US" sz="2800" dirty="0" err="1">
                <a:solidFill>
                  <a:srgbClr val="0FCDE1"/>
                </a:solidFill>
                <a:latin typeface="Open Sans Light Bold"/>
              </a:rPr>
              <a:t>VALIDER</a:t>
            </a:r>
            <a:r>
              <a:rPr lang="en-US" sz="2800" dirty="0">
                <a:solidFill>
                  <a:srgbClr val="0FCDE1"/>
                </a:solidFill>
                <a:latin typeface="Open Sans Light Bold"/>
              </a:rPr>
              <a:t> </a:t>
            </a:r>
            <a:br>
              <a:rPr lang="en-US" sz="2800" dirty="0">
                <a:solidFill>
                  <a:srgbClr val="0FCDE1"/>
                </a:solidFill>
                <a:latin typeface="Open Sans Light Bold"/>
              </a:rPr>
            </a:br>
            <a:r>
              <a:rPr lang="en-US" sz="2800" dirty="0" err="1">
                <a:solidFill>
                  <a:srgbClr val="0FCDE1"/>
                </a:solidFill>
                <a:latin typeface="Open Sans Light Bold"/>
              </a:rPr>
              <a:t>MES</a:t>
            </a:r>
            <a:r>
              <a:rPr lang="en-US" sz="2800" dirty="0">
                <a:solidFill>
                  <a:srgbClr val="0FCDE1"/>
                </a:solidFill>
                <a:latin typeface="Open Sans Light Bold"/>
              </a:rPr>
              <a:t> </a:t>
            </a:r>
            <a:r>
              <a:rPr lang="en-US" sz="2800" dirty="0" err="1">
                <a:solidFill>
                  <a:srgbClr val="0FCDE1"/>
                </a:solidFill>
                <a:latin typeface="Open Sans Light Bold"/>
              </a:rPr>
              <a:t>COORDONNEES</a:t>
            </a:r>
            <a:endParaRPr lang="en-US" sz="2800" dirty="0">
              <a:solidFill>
                <a:srgbClr val="0FCDE1"/>
              </a:solidFill>
              <a:latin typeface="Open Sans Light Bold"/>
            </a:endParaRPr>
          </a:p>
        </p:txBody>
      </p:sp>
      <p:pic>
        <p:nvPicPr>
          <p:cNvPr id="1026" name="Picture 2" descr="C:\Users\silvina.garcia\AppData\Local\Microsoft\Windows\INetCache\IE\EOE71WU6\15455-illustration-of-a-purple-smiley-face-pv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638300"/>
            <a:ext cx="998306" cy="95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ilvina.garcia\AppData\Local\Microsoft\Windows\INetCache\IE\EOE71WU6\just_another_thumbsup_smiley_by_mondspeer_de00nj5-pre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09" y="2988173"/>
            <a:ext cx="1266992" cy="101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ilvina.garcia\AppData\Local\Microsoft\Windows\INetCache\IE\EOE71WU6\important-1702878_960_720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741" y="114300"/>
            <a:ext cx="1564573" cy="105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ilvina.garcia\AppData\Local\Microsoft\Windows\INetCache\IE\6UV2X5K2\Mail_(Apple)_logo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08" y="4503641"/>
            <a:ext cx="1076493" cy="106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1369860" y="8607547"/>
            <a:ext cx="5582593" cy="1089788"/>
          </a:xfrm>
          <a:prstGeom prst="rect">
            <a:avLst/>
          </a:prstGeom>
        </p:spPr>
      </p:pic>
      <p:sp>
        <p:nvSpPr>
          <p:cNvPr id="19" name="TextBox 6"/>
          <p:cNvSpPr txBox="1"/>
          <p:nvPr/>
        </p:nvSpPr>
        <p:spPr>
          <a:xfrm>
            <a:off x="11392677" y="6313007"/>
            <a:ext cx="5752323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En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cliquant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sur le lien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reçu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par mail, </a:t>
            </a:r>
            <a:r>
              <a:rPr lang="en-US" sz="3000" dirty="0" err="1">
                <a:solidFill>
                  <a:srgbClr val="FF5050"/>
                </a:solidFill>
                <a:latin typeface="Montserrat"/>
              </a:rPr>
              <a:t>une</a:t>
            </a:r>
            <a:r>
              <a:rPr lang="en-US" sz="3000" dirty="0">
                <a:solidFill>
                  <a:srgbClr val="FF5050"/>
                </a:solidFill>
                <a:latin typeface="Montserrat"/>
              </a:rPr>
              <a:t> confirmation de validation 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de mon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compte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apparaît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. </a:t>
            </a:r>
          </a:p>
        </p:txBody>
      </p:sp>
      <p:pic>
        <p:nvPicPr>
          <p:cNvPr id="1033" name="Picture 9" descr="C:\Users\silvina.garcia\AppData\Local\Microsoft\Windows\INetCache\IE\EOE71WU6\1200px-Eo_circle_green_number-2.svg[1]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031" y="6341770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silvina.garcia\AppData\Local\Microsoft\Windows\INetCache\IE\ES9Z0PKA\1200px-Eo_circle_pink_number-1.svg[1]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62" y="6349731"/>
            <a:ext cx="949293" cy="94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44" y="647700"/>
            <a:ext cx="7026512" cy="902994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276600" y="8563817"/>
            <a:ext cx="1118631" cy="8669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9721264">
            <a:off x="4346919" y="7952915"/>
            <a:ext cx="2531157" cy="67008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8698173" y="2933700"/>
            <a:ext cx="8458200" cy="3770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00"/>
                </a:solidFill>
                <a:latin typeface="Montserrat"/>
              </a:rPr>
              <a:t> Je </a:t>
            </a:r>
            <a:r>
              <a:rPr lang="en-US" sz="4000" b="1" dirty="0" err="1">
                <a:solidFill>
                  <a:srgbClr val="19D7CE"/>
                </a:solidFill>
                <a:latin typeface="Montserrat"/>
              </a:rPr>
              <a:t>sélectionne</a:t>
            </a:r>
            <a:r>
              <a:rPr lang="en-US" sz="4000" b="1" dirty="0">
                <a:solidFill>
                  <a:srgbClr val="19D7CE"/>
                </a:solidFill>
                <a:latin typeface="Montserrat"/>
              </a:rPr>
              <a:t> </a:t>
            </a:r>
            <a:r>
              <a:rPr lang="en-US" sz="4000" b="1" dirty="0">
                <a:solidFill>
                  <a:srgbClr val="000000"/>
                </a:solidFill>
                <a:latin typeface="Montserrat"/>
              </a:rPr>
              <a:t>le </a:t>
            </a:r>
            <a:r>
              <a:rPr lang="en-US" sz="4000" b="1" dirty="0" err="1">
                <a:solidFill>
                  <a:srgbClr val="000000"/>
                </a:solidFill>
                <a:latin typeface="Montserrat"/>
              </a:rPr>
              <a:t>profil</a:t>
            </a:r>
            <a:r>
              <a:rPr lang="en-US" sz="4000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ontserrat"/>
              </a:rPr>
              <a:t>Usager</a:t>
            </a:r>
            <a:r>
              <a:rPr lang="en-US" sz="4000" b="1" dirty="0">
                <a:solidFill>
                  <a:srgbClr val="FF0000"/>
                </a:solidFill>
                <a:latin typeface="Montserrat"/>
              </a:rPr>
              <a:t>,</a:t>
            </a:r>
            <a:endParaRPr lang="en-US" sz="4000" b="1" dirty="0">
              <a:solidFill>
                <a:srgbClr val="000000"/>
              </a:solidFill>
              <a:latin typeface="Montserrat"/>
            </a:endParaRPr>
          </a:p>
          <a:p>
            <a:pPr marL="571500" indent="-571500">
              <a:lnSpc>
                <a:spcPts val="4200"/>
              </a:lnSpc>
              <a:buFont typeface="Arial" panose="020B0604020202020204" pitchFamily="34" charset="0"/>
              <a:buChar char="•"/>
            </a:pPr>
            <a:endParaRPr lang="en-US" sz="4000" b="1" dirty="0">
              <a:solidFill>
                <a:srgbClr val="000000"/>
              </a:solidFill>
              <a:latin typeface="Montserrat"/>
            </a:endParaRPr>
          </a:p>
          <a:p>
            <a:pPr marL="571500" indent="-57150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00"/>
                </a:solidFill>
                <a:latin typeface="Montserrat"/>
              </a:rPr>
              <a:t> Je </a:t>
            </a:r>
            <a:r>
              <a:rPr lang="en-US" sz="4000" b="1" dirty="0" err="1">
                <a:solidFill>
                  <a:srgbClr val="19D7CE"/>
                </a:solidFill>
                <a:latin typeface="Montserrat"/>
              </a:rPr>
              <a:t>renseigne</a:t>
            </a:r>
            <a:r>
              <a:rPr lang="en-US" sz="4000" b="1" dirty="0">
                <a:solidFill>
                  <a:srgbClr val="19D7CE"/>
                </a:solidFill>
                <a:latin typeface="Montserrat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Montserrat"/>
              </a:rPr>
              <a:t>mes</a:t>
            </a:r>
            <a:r>
              <a:rPr lang="en-US" sz="4000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ontserrat"/>
              </a:rPr>
              <a:t>identifiants</a:t>
            </a:r>
            <a:r>
              <a:rPr lang="en-US" sz="4000" b="1" dirty="0">
                <a:solidFill>
                  <a:srgbClr val="FF0000"/>
                </a:solidFill>
                <a:latin typeface="Montserrat"/>
              </a:rPr>
              <a:t>,</a:t>
            </a:r>
          </a:p>
          <a:p>
            <a:pPr marL="571500" indent="-571500">
              <a:lnSpc>
                <a:spcPts val="4200"/>
              </a:lnSpc>
              <a:buFont typeface="Arial" panose="020B0604020202020204" pitchFamily="34" charset="0"/>
              <a:buChar char="•"/>
            </a:pPr>
            <a:endParaRPr lang="en-US" sz="4000" b="1" dirty="0">
              <a:solidFill>
                <a:srgbClr val="FF0000"/>
              </a:solidFill>
              <a:latin typeface="Montserrat"/>
            </a:endParaRPr>
          </a:p>
          <a:p>
            <a:pPr marL="571500" indent="-57150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00"/>
                </a:solidFill>
                <a:latin typeface="Montserrat"/>
              </a:rPr>
              <a:t>Mon </a:t>
            </a:r>
            <a:r>
              <a:rPr lang="en-US" sz="4000" b="1" dirty="0" err="1">
                <a:solidFill>
                  <a:srgbClr val="000000"/>
                </a:solidFill>
                <a:latin typeface="Montserrat"/>
              </a:rPr>
              <a:t>identifiant</a:t>
            </a:r>
            <a:r>
              <a:rPr lang="en-US" sz="4000" b="1" dirty="0">
                <a:solidFill>
                  <a:srgbClr val="000000"/>
                </a:solidFill>
                <a:latin typeface="Montserrat"/>
              </a:rPr>
              <a:t> correspond à </a:t>
            </a:r>
            <a:r>
              <a:rPr lang="en-US" sz="4000" b="1" dirty="0" err="1">
                <a:solidFill>
                  <a:srgbClr val="FF0000"/>
                </a:solidFill>
                <a:latin typeface="Montserrat"/>
              </a:rPr>
              <a:t>l’e</a:t>
            </a:r>
            <a:r>
              <a:rPr lang="en-US" sz="4000" b="1" dirty="0">
                <a:solidFill>
                  <a:srgbClr val="FF0000"/>
                </a:solidFill>
                <a:latin typeface="Montserrat"/>
              </a:rPr>
              <a:t>-mail</a:t>
            </a:r>
            <a:r>
              <a:rPr lang="en-US" sz="4000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Montserrat"/>
              </a:rPr>
              <a:t>renseigné</a:t>
            </a:r>
            <a:r>
              <a:rPr lang="en-US" sz="4000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Montserrat"/>
              </a:rPr>
              <a:t>lors</a:t>
            </a:r>
            <a:r>
              <a:rPr lang="en-US" sz="4000" b="1" dirty="0">
                <a:solidFill>
                  <a:srgbClr val="000000"/>
                </a:solidFill>
                <a:latin typeface="Montserrat"/>
              </a:rPr>
              <a:t> de la </a:t>
            </a:r>
            <a:r>
              <a:rPr lang="en-US" sz="4000" b="1" dirty="0" err="1">
                <a:solidFill>
                  <a:srgbClr val="000000"/>
                </a:solidFill>
                <a:latin typeface="Montserrat"/>
              </a:rPr>
              <a:t>création</a:t>
            </a:r>
            <a:r>
              <a:rPr lang="en-US" sz="4000" b="1" dirty="0">
                <a:solidFill>
                  <a:srgbClr val="000000"/>
                </a:solidFill>
                <a:latin typeface="Montserrat"/>
              </a:rPr>
              <a:t> de </a:t>
            </a:r>
            <a:r>
              <a:rPr lang="en-US" sz="4000" b="1" dirty="0" err="1">
                <a:solidFill>
                  <a:srgbClr val="000000"/>
                </a:solidFill>
                <a:latin typeface="Montserrat"/>
              </a:rPr>
              <a:t>mon</a:t>
            </a:r>
            <a:r>
              <a:rPr lang="en-US" sz="4000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Montserrat"/>
              </a:rPr>
              <a:t>compte</a:t>
            </a:r>
            <a:r>
              <a:rPr lang="en-US" sz="4000" b="1" dirty="0">
                <a:solidFill>
                  <a:srgbClr val="000000"/>
                </a:solidFill>
                <a:latin typeface="Montserrat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012841" y="9191625"/>
            <a:ext cx="492919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Open Sans Light Bold"/>
              </a:rPr>
              <a:t>13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8725468" y="495300"/>
            <a:ext cx="8533831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40"/>
              </a:lnSpc>
            </a:pPr>
            <a:r>
              <a:rPr lang="en-US" sz="3100" dirty="0" err="1">
                <a:solidFill>
                  <a:srgbClr val="AC6965"/>
                </a:solidFill>
                <a:latin typeface="Open Sans Light Bold"/>
              </a:rPr>
              <a:t>Etape</a:t>
            </a:r>
            <a:r>
              <a:rPr lang="en-US" sz="3100" dirty="0">
                <a:solidFill>
                  <a:srgbClr val="AC6965"/>
                </a:solidFill>
                <a:latin typeface="Open Sans Light Bold"/>
              </a:rPr>
              <a:t> 4 – ME CONNECTER SUR </a:t>
            </a:r>
            <a:br>
              <a:rPr lang="en-US" sz="3100" dirty="0">
                <a:solidFill>
                  <a:srgbClr val="AC6965"/>
                </a:solidFill>
                <a:latin typeface="Open Sans Light Bold"/>
              </a:rPr>
            </a:br>
            <a:r>
              <a:rPr lang="en-US" sz="3100" dirty="0">
                <a:solidFill>
                  <a:srgbClr val="AC6965"/>
                </a:solidFill>
                <a:latin typeface="Open Sans Light Bold"/>
              </a:rPr>
              <a:t>LE </a:t>
            </a:r>
            <a:r>
              <a:rPr lang="en-US" sz="3100" dirty="0" err="1">
                <a:solidFill>
                  <a:srgbClr val="AC6965"/>
                </a:solidFill>
                <a:latin typeface="Open Sans Light Bold"/>
              </a:rPr>
              <a:t>PORTAIL</a:t>
            </a:r>
            <a:endParaRPr lang="en-US" sz="3100" dirty="0">
              <a:solidFill>
                <a:srgbClr val="AC6965"/>
              </a:solidFill>
              <a:latin typeface="Open Sans Light 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9"/>
          <p:cNvGrpSpPr/>
          <p:nvPr/>
        </p:nvGrpSpPr>
        <p:grpSpPr>
          <a:xfrm>
            <a:off x="827798" y="1458100"/>
            <a:ext cx="10884647" cy="2702025"/>
            <a:chOff x="0" y="-104775"/>
            <a:chExt cx="14512862" cy="3602700"/>
          </a:xfrm>
        </p:grpSpPr>
        <p:sp>
          <p:nvSpPr>
            <p:cNvPr id="20" name="TextBox 20"/>
            <p:cNvSpPr txBox="1"/>
            <p:nvPr/>
          </p:nvSpPr>
          <p:spPr>
            <a:xfrm>
              <a:off x="111" y="-104775"/>
              <a:ext cx="14512751" cy="24875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77"/>
                </a:lnSpc>
              </a:pPr>
              <a:endParaRPr/>
            </a:p>
            <a:p>
              <a:pPr algn="ctr">
                <a:lnSpc>
                  <a:spcPts val="7577"/>
                </a:lnSpc>
              </a:pPr>
              <a:endParaRPr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1172502"/>
              <a:ext cx="14512750" cy="23254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795"/>
                </a:lnSpc>
              </a:pPr>
              <a:r>
                <a:rPr lang="en-US" sz="6600" dirty="0" err="1">
                  <a:solidFill>
                    <a:srgbClr val="FF0000"/>
                  </a:solidFill>
                  <a:latin typeface="Luthier Bold"/>
                </a:rPr>
                <a:t>Dépôt</a:t>
              </a:r>
              <a:r>
                <a:rPr lang="en-US" sz="6600" dirty="0">
                  <a:solidFill>
                    <a:srgbClr val="FF0000"/>
                  </a:solidFill>
                  <a:latin typeface="Luthier Bold"/>
                </a:rPr>
                <a:t> </a:t>
              </a:r>
              <a:r>
                <a:rPr lang="en-US" sz="6600" u="sng" dirty="0">
                  <a:solidFill>
                    <a:srgbClr val="7E6B73"/>
                  </a:solidFill>
                  <a:latin typeface="Luthier Bold"/>
                </a:rPr>
                <a:t>de mon dossier </a:t>
              </a:r>
              <a:r>
                <a:rPr lang="en-US" sz="6600" dirty="0">
                  <a:solidFill>
                    <a:srgbClr val="7E6B73"/>
                  </a:solidFill>
                  <a:latin typeface="Luthier Bold"/>
                </a:rPr>
                <a:t>:          </a:t>
              </a:r>
              <a:r>
                <a:rPr lang="en-US" sz="5400" dirty="0" err="1">
                  <a:solidFill>
                    <a:srgbClr val="7E6B73"/>
                  </a:solidFill>
                  <a:latin typeface="Luthier Bold"/>
                </a:rPr>
                <a:t>Autorisation</a:t>
              </a:r>
              <a:r>
                <a:rPr lang="en-US" sz="5400" dirty="0">
                  <a:solidFill>
                    <a:srgbClr val="7E6B73"/>
                  </a:solidFill>
                  <a:latin typeface="Luthier Bold"/>
                </a:rPr>
                <a:t> </a:t>
              </a:r>
              <a:r>
                <a:rPr lang="en-US" sz="5400" dirty="0" err="1">
                  <a:solidFill>
                    <a:srgbClr val="7E6B73"/>
                  </a:solidFill>
                  <a:latin typeface="Luthier Bold"/>
                </a:rPr>
                <a:t>d’urbanisme</a:t>
              </a:r>
              <a:r>
                <a:rPr lang="en-US" sz="5400" dirty="0">
                  <a:solidFill>
                    <a:srgbClr val="7E6B73"/>
                  </a:solidFill>
                  <a:latin typeface="Luthier Bold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Luthier Bold"/>
                </a:rPr>
                <a:t>en</a:t>
              </a:r>
              <a:r>
                <a:rPr lang="en-US" sz="3600" dirty="0">
                  <a:solidFill>
                    <a:srgbClr val="FF0000"/>
                  </a:solidFill>
                  <a:latin typeface="Luthier Bold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Luthier Bold"/>
                </a:rPr>
                <a:t>LIGNE</a:t>
              </a:r>
              <a:endParaRPr lang="en-US" sz="3600" dirty="0">
                <a:solidFill>
                  <a:srgbClr val="FF0000"/>
                </a:solidFill>
                <a:latin typeface="Luthier Bold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2849021"/>
              <a:ext cx="14512751" cy="6070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88"/>
                </a:lnSpc>
              </a:pPr>
              <a:r>
                <a:rPr lang="en-US" sz="2706" spc="324">
                  <a:solidFill>
                    <a:srgbClr val="000000"/>
                  </a:solidFill>
                  <a:latin typeface="Glacial Indifference"/>
                </a:rPr>
                <a:t>     </a:t>
              </a: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13366567" y="4364558"/>
            <a:ext cx="3757396" cy="4827067"/>
            <a:chOff x="8010971" y="4656340"/>
            <a:chExt cx="3757396" cy="4827067"/>
          </a:xfrm>
        </p:grpSpPr>
        <p:pic>
          <p:nvPicPr>
            <p:cNvPr id="25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9242456" y="7038585"/>
              <a:ext cx="2525911" cy="2444822"/>
            </a:xfrm>
            <a:prstGeom prst="rect">
              <a:avLst/>
            </a:prstGeom>
          </p:spPr>
        </p:pic>
        <p:pic>
          <p:nvPicPr>
            <p:cNvPr id="26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861666" y="4994835"/>
              <a:ext cx="643746" cy="626189"/>
            </a:xfrm>
            <a:prstGeom prst="rect">
              <a:avLst/>
            </a:prstGeom>
          </p:spPr>
        </p:pic>
        <p:pic>
          <p:nvPicPr>
            <p:cNvPr id="27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000656" y="5761394"/>
              <a:ext cx="861010" cy="626189"/>
            </a:xfrm>
            <a:prstGeom prst="rect">
              <a:avLst/>
            </a:prstGeom>
          </p:spPr>
        </p:pic>
        <p:pic>
          <p:nvPicPr>
            <p:cNvPr id="28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8010971" y="4656340"/>
              <a:ext cx="3701390" cy="2475305"/>
            </a:xfrm>
            <a:prstGeom prst="rect">
              <a:avLst/>
            </a:prstGeom>
          </p:spPr>
        </p:pic>
        <p:pic>
          <p:nvPicPr>
            <p:cNvPr id="29" name="Picture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9873039" y="5761394"/>
              <a:ext cx="764262" cy="813044"/>
            </a:xfrm>
            <a:prstGeom prst="rect">
              <a:avLst/>
            </a:prstGeom>
          </p:spPr>
        </p:pic>
      </p:grpSp>
      <p:sp>
        <p:nvSpPr>
          <p:cNvPr id="30" name="TextBox 9"/>
          <p:cNvSpPr txBox="1"/>
          <p:nvPr/>
        </p:nvSpPr>
        <p:spPr>
          <a:xfrm>
            <a:off x="17012841" y="9191625"/>
            <a:ext cx="492919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Open Sans Light Bold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738132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228600" y="190500"/>
            <a:ext cx="17125714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40"/>
              </a:lnSpc>
            </a:pPr>
            <a:r>
              <a:rPr lang="en-US" sz="3100" dirty="0" err="1">
                <a:solidFill>
                  <a:srgbClr val="AC6965"/>
                </a:solidFill>
                <a:latin typeface="Open Sans Light Bold"/>
              </a:rPr>
              <a:t>DÉPOSER</a:t>
            </a:r>
            <a:r>
              <a:rPr lang="en-US" sz="3100" dirty="0">
                <a:solidFill>
                  <a:srgbClr val="AC6965"/>
                </a:solidFill>
                <a:latin typeface="Open Sans Light Bold"/>
              </a:rPr>
              <a:t> MON DOSSIER </a:t>
            </a:r>
            <a:r>
              <a:rPr lang="en-US" sz="3100" dirty="0" err="1">
                <a:solidFill>
                  <a:srgbClr val="AC6965"/>
                </a:solidFill>
                <a:latin typeface="Open Sans Light Bold"/>
              </a:rPr>
              <a:t>EN</a:t>
            </a:r>
            <a:r>
              <a:rPr lang="en-US" sz="3100" dirty="0">
                <a:solidFill>
                  <a:srgbClr val="AC6965"/>
                </a:solidFill>
                <a:latin typeface="Open Sans Light Bold"/>
              </a:rPr>
              <a:t> </a:t>
            </a:r>
            <a:r>
              <a:rPr lang="en-US" sz="3100" dirty="0" err="1">
                <a:solidFill>
                  <a:srgbClr val="AC6965"/>
                </a:solidFill>
                <a:latin typeface="Open Sans Light Bold"/>
              </a:rPr>
              <a:t>LIGNE</a:t>
            </a:r>
            <a:r>
              <a:rPr lang="en-US" sz="3100" dirty="0">
                <a:solidFill>
                  <a:srgbClr val="AC6965"/>
                </a:solidFill>
                <a:latin typeface="Open Sans Light Bold"/>
              </a:rPr>
              <a:t> </a:t>
            </a:r>
          </a:p>
          <a:p>
            <a:pPr>
              <a:lnSpc>
                <a:spcPts val="4340"/>
              </a:lnSpc>
            </a:pPr>
            <a:r>
              <a:rPr lang="en-US" sz="3100" dirty="0" err="1">
                <a:solidFill>
                  <a:srgbClr val="0FCDE1"/>
                </a:solidFill>
                <a:latin typeface="Open Sans Light Bold"/>
              </a:rPr>
              <a:t>ETAPE</a:t>
            </a:r>
            <a:r>
              <a:rPr lang="en-US" sz="3100" dirty="0">
                <a:solidFill>
                  <a:srgbClr val="0FCDE1"/>
                </a:solidFill>
                <a:latin typeface="Open Sans Light Bold"/>
              </a:rPr>
              <a:t> 1 : TYPE DE LA </a:t>
            </a:r>
            <a:r>
              <a:rPr lang="en-US" sz="3100" dirty="0" err="1">
                <a:solidFill>
                  <a:srgbClr val="0FCDE1"/>
                </a:solidFill>
                <a:latin typeface="Open Sans Light Bold"/>
              </a:rPr>
              <a:t>DEMANDE</a:t>
            </a:r>
            <a:endParaRPr lang="en-US" sz="3100" dirty="0">
              <a:solidFill>
                <a:srgbClr val="0FCDE1"/>
              </a:solidFill>
              <a:latin typeface="Open Sans Light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76486" y="2490192"/>
            <a:ext cx="4891990" cy="6463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b="1" dirty="0">
                <a:solidFill>
                  <a:srgbClr val="000000"/>
                </a:solidFill>
                <a:latin typeface="Montserrat"/>
              </a:rPr>
              <a:t>Je clique sur « </a:t>
            </a:r>
            <a:r>
              <a:rPr lang="en-US" sz="3000" b="1" dirty="0" err="1">
                <a:solidFill>
                  <a:srgbClr val="FF0000"/>
                </a:solidFill>
                <a:latin typeface="Montserrat Bold"/>
              </a:rPr>
              <a:t>Déposer</a:t>
            </a:r>
            <a:r>
              <a:rPr lang="en-US" sz="3000" b="1" dirty="0">
                <a:solidFill>
                  <a:srgbClr val="000000"/>
                </a:solidFill>
                <a:latin typeface="Montserrat Bold"/>
              </a:rPr>
              <a:t>».</a:t>
            </a:r>
          </a:p>
          <a:p>
            <a:pPr algn="just">
              <a:lnSpc>
                <a:spcPts val="4200"/>
              </a:lnSpc>
            </a:pPr>
            <a:endParaRPr lang="en-US" sz="3000" b="1" dirty="0">
              <a:solidFill>
                <a:srgbClr val="000000"/>
              </a:solidFill>
              <a:latin typeface="Montserrat Bold"/>
            </a:endParaRPr>
          </a:p>
          <a:p>
            <a:pPr algn="just">
              <a:lnSpc>
                <a:spcPts val="4200"/>
              </a:lnSpc>
            </a:pPr>
            <a:r>
              <a:rPr lang="en-US" sz="3000" b="1" dirty="0">
                <a:solidFill>
                  <a:srgbClr val="000000"/>
                </a:solidFill>
                <a:latin typeface="Montserrat"/>
              </a:rPr>
              <a:t>La page « </a:t>
            </a:r>
            <a:r>
              <a:rPr lang="en-US" sz="3000" b="1" dirty="0">
                <a:solidFill>
                  <a:srgbClr val="FF0000"/>
                </a:solidFill>
                <a:latin typeface="Montserrat Bold"/>
              </a:rPr>
              <a:t>Type de la </a:t>
            </a:r>
            <a:r>
              <a:rPr lang="en-US" sz="3000" b="1" dirty="0" err="1">
                <a:solidFill>
                  <a:srgbClr val="FF0000"/>
                </a:solidFill>
                <a:latin typeface="Montserrat Bold"/>
              </a:rPr>
              <a:t>demande</a:t>
            </a:r>
            <a:r>
              <a:rPr lang="en-US" sz="3000" b="1" dirty="0">
                <a:solidFill>
                  <a:srgbClr val="FF0000"/>
                </a:solidFill>
                <a:latin typeface="Montserrat Bold"/>
              </a:rPr>
              <a:t> </a:t>
            </a:r>
            <a:r>
              <a:rPr lang="en-US" sz="3000" b="1" dirty="0">
                <a:solidFill>
                  <a:srgbClr val="000000"/>
                </a:solidFill>
                <a:latin typeface="Montserrat Bold"/>
              </a:rPr>
              <a:t>» </a:t>
            </a:r>
            <a:r>
              <a:rPr lang="en-US" sz="3000" b="1" dirty="0" err="1">
                <a:solidFill>
                  <a:srgbClr val="000000"/>
                </a:solidFill>
                <a:latin typeface="Montserrat"/>
              </a:rPr>
              <a:t>s'ouvre</a:t>
            </a:r>
            <a:r>
              <a:rPr lang="en-US" sz="3000" b="1" dirty="0">
                <a:solidFill>
                  <a:srgbClr val="000000"/>
                </a:solidFill>
                <a:latin typeface="Montserrat"/>
              </a:rPr>
              <a:t>.</a:t>
            </a:r>
          </a:p>
          <a:p>
            <a:pPr algn="just">
              <a:lnSpc>
                <a:spcPts val="4200"/>
              </a:lnSpc>
            </a:pPr>
            <a:endParaRPr lang="en-US" sz="3000" b="1" dirty="0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4200"/>
              </a:lnSpc>
            </a:pPr>
            <a:r>
              <a:rPr lang="en-US" sz="3000" b="1" dirty="0">
                <a:solidFill>
                  <a:srgbClr val="000000"/>
                </a:solidFill>
                <a:latin typeface="Montserrat"/>
              </a:rPr>
              <a:t>Je </a:t>
            </a:r>
            <a:r>
              <a:rPr lang="en-US" sz="3000" b="1" dirty="0" err="1">
                <a:solidFill>
                  <a:srgbClr val="000000"/>
                </a:solidFill>
                <a:latin typeface="Montserrat"/>
              </a:rPr>
              <a:t>renseigne</a:t>
            </a:r>
            <a:r>
              <a:rPr lang="en-US" sz="3000" b="1" dirty="0">
                <a:solidFill>
                  <a:srgbClr val="000000"/>
                </a:solidFill>
                <a:latin typeface="Montserrat"/>
              </a:rPr>
              <a:t> les </a:t>
            </a:r>
            <a:r>
              <a:rPr lang="en-US" sz="3000" b="1" dirty="0" err="1">
                <a:solidFill>
                  <a:srgbClr val="000000"/>
                </a:solidFill>
                <a:latin typeface="Montserrat"/>
              </a:rPr>
              <a:t>informations</a:t>
            </a:r>
            <a:r>
              <a:rPr lang="en-US" sz="3000" b="1" dirty="0">
                <a:solidFill>
                  <a:srgbClr val="000000"/>
                </a:solidFill>
                <a:latin typeface="Montserrat"/>
              </a:rPr>
              <a:t> relatives au type de ma </a:t>
            </a:r>
            <a:r>
              <a:rPr lang="en-US" sz="3000" b="1" dirty="0" err="1">
                <a:solidFill>
                  <a:srgbClr val="000000"/>
                </a:solidFill>
                <a:latin typeface="Montserrat"/>
              </a:rPr>
              <a:t>demande</a:t>
            </a:r>
            <a:r>
              <a:rPr lang="en-US" sz="3000" b="1" dirty="0">
                <a:solidFill>
                  <a:srgbClr val="000000"/>
                </a:solidFill>
                <a:latin typeface="Montserrat"/>
              </a:rPr>
              <a:t> et je clique sur « </a:t>
            </a:r>
            <a:r>
              <a:rPr lang="en-US" sz="3000" b="1" dirty="0" err="1">
                <a:solidFill>
                  <a:srgbClr val="FF0000"/>
                </a:solidFill>
                <a:latin typeface="Montserrat"/>
              </a:rPr>
              <a:t>Valider</a:t>
            </a:r>
            <a:r>
              <a:rPr lang="en-US" sz="3000" b="1" dirty="0">
                <a:solidFill>
                  <a:srgbClr val="000000"/>
                </a:solidFill>
                <a:latin typeface="Montserrat"/>
              </a:rPr>
              <a:t>».</a:t>
            </a:r>
          </a:p>
          <a:p>
            <a:pPr>
              <a:lnSpc>
                <a:spcPts val="4200"/>
              </a:lnSpc>
            </a:pPr>
            <a:endParaRPr lang="en-US" sz="3000" b="1" dirty="0">
              <a:solidFill>
                <a:srgbClr val="000000"/>
              </a:solidFill>
              <a:latin typeface="Montserrat"/>
            </a:endParaRPr>
          </a:p>
          <a:p>
            <a:pPr>
              <a:lnSpc>
                <a:spcPts val="4200"/>
              </a:lnSpc>
            </a:pPr>
            <a:endParaRPr lang="en-US" sz="3000" b="1" dirty="0">
              <a:solidFill>
                <a:srgbClr val="000000"/>
              </a:solidFill>
              <a:latin typeface="Montserrat"/>
            </a:endParaRPr>
          </a:p>
          <a:p>
            <a:pPr>
              <a:lnSpc>
                <a:spcPts val="4200"/>
              </a:lnSpc>
            </a:pPr>
            <a:endParaRPr lang="en-US" sz="3000" b="1" dirty="0">
              <a:solidFill>
                <a:srgbClr val="000000"/>
              </a:solidFill>
              <a:latin typeface="Montserrat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6215908" y="1439893"/>
            <a:ext cx="11614892" cy="8199407"/>
            <a:chOff x="5990651" y="1299083"/>
            <a:chExt cx="11614892" cy="8199407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/>
            <a:srcRect t="872" r="19105" b="872"/>
            <a:stretch>
              <a:fillRect/>
            </a:stretch>
          </p:blipFill>
          <p:spPr>
            <a:xfrm>
              <a:off x="5990651" y="1299083"/>
              <a:ext cx="11614892" cy="7900145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1665554" y="1536191"/>
              <a:ext cx="1359414" cy="1343271"/>
            </a:xfrm>
            <a:prstGeom prst="rect">
              <a:avLst/>
            </a:prstGeom>
          </p:spPr>
        </p:pic>
        <p:pic>
          <p:nvPicPr>
            <p:cNvPr id="9" name="Picture 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2423305" y="8125553"/>
              <a:ext cx="1359414" cy="1343271"/>
            </a:xfrm>
            <a:prstGeom prst="rect">
              <a:avLst/>
            </a:prstGeom>
          </p:spPr>
        </p:pic>
        <p:pic>
          <p:nvPicPr>
            <p:cNvPr id="10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333782">
              <a:off x="9284006" y="8788915"/>
              <a:ext cx="2511771" cy="709575"/>
            </a:xfrm>
            <a:prstGeom prst="rect">
              <a:avLst/>
            </a:prstGeom>
          </p:spPr>
        </p:pic>
      </p:grpSp>
      <p:pic>
        <p:nvPicPr>
          <p:cNvPr id="12" name="Picture 2"/>
          <p:cNvPicPr>
            <a:picLocks noChangeAspect="1"/>
          </p:cNvPicPr>
          <p:nvPr/>
        </p:nvPicPr>
        <p:blipFill rotWithShape="1">
          <a:blip r:embed="rId6"/>
          <a:srcRect l="21068" t="327" r="22760" b="83425"/>
          <a:stretch/>
        </p:blipFill>
        <p:spPr>
          <a:xfrm>
            <a:off x="7753379" y="220311"/>
            <a:ext cx="10077421" cy="1073055"/>
          </a:xfrm>
          <a:prstGeom prst="rect">
            <a:avLst/>
          </a:prstGeom>
          <a:ln>
            <a:solidFill>
              <a:srgbClr val="FF5050"/>
            </a:solidFill>
          </a:ln>
        </p:spPr>
      </p:pic>
      <p:sp>
        <p:nvSpPr>
          <p:cNvPr id="7" name="TextBox 7"/>
          <p:cNvSpPr txBox="1"/>
          <p:nvPr/>
        </p:nvSpPr>
        <p:spPr>
          <a:xfrm>
            <a:off x="17505387" y="9143704"/>
            <a:ext cx="492919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Open Sans Light Bold"/>
              </a:rPr>
              <a:t>15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46584" y="1312506"/>
            <a:ext cx="16410632" cy="734375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146584" y="9061745"/>
            <a:ext cx="13845187" cy="524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 dirty="0">
                <a:solidFill>
                  <a:srgbClr val="000000"/>
                </a:solidFill>
                <a:latin typeface="Montserrat"/>
              </a:rPr>
              <a:t>Je </a:t>
            </a:r>
            <a:r>
              <a:rPr lang="en-US" sz="3100" b="1" dirty="0" err="1">
                <a:solidFill>
                  <a:srgbClr val="0FCDE1"/>
                </a:solidFill>
                <a:latin typeface="Montserrat"/>
              </a:rPr>
              <a:t>renseigne</a:t>
            </a:r>
            <a:r>
              <a:rPr lang="en-US" sz="3100" dirty="0">
                <a:solidFill>
                  <a:srgbClr val="0FCDE1"/>
                </a:solidFill>
                <a:latin typeface="Montserrat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ensuite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mon </a:t>
            </a:r>
            <a:r>
              <a:rPr lang="en-US" sz="3100" b="1" dirty="0" err="1">
                <a:solidFill>
                  <a:srgbClr val="FF0000"/>
                </a:solidFill>
                <a:latin typeface="Montserrat"/>
              </a:rPr>
              <a:t>identité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, mon </a:t>
            </a:r>
            <a:r>
              <a:rPr lang="en-US" sz="3100" b="1" dirty="0" err="1">
                <a:solidFill>
                  <a:srgbClr val="FF0000"/>
                </a:solidFill>
                <a:latin typeface="Montserrat"/>
              </a:rPr>
              <a:t>adresse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et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mes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Montserrat"/>
              </a:rPr>
              <a:t>coordonnées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.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33400" y="361129"/>
            <a:ext cx="8841331" cy="5161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 dirty="0" err="1">
                <a:solidFill>
                  <a:srgbClr val="0FCDE1"/>
                </a:solidFill>
                <a:latin typeface="Open Sans Light Bold"/>
              </a:rPr>
              <a:t>ÉTAPE</a:t>
            </a:r>
            <a:r>
              <a:rPr lang="en-US" sz="3100" dirty="0">
                <a:solidFill>
                  <a:srgbClr val="0FCDE1"/>
                </a:solidFill>
                <a:latin typeface="Open Sans Light Bold"/>
              </a:rPr>
              <a:t> 2 : DESCRIPTION DU </a:t>
            </a:r>
            <a:r>
              <a:rPr lang="en-US" sz="3100" dirty="0" err="1">
                <a:solidFill>
                  <a:srgbClr val="0FCDE1"/>
                </a:solidFill>
                <a:latin typeface="Open Sans Light Bold"/>
              </a:rPr>
              <a:t>PROJET</a:t>
            </a:r>
            <a:endParaRPr lang="en-US" sz="1400" dirty="0">
              <a:solidFill>
                <a:srgbClr val="0FCDE1"/>
              </a:solidFill>
              <a:latin typeface="Open Sans Light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7310757" y="9166225"/>
            <a:ext cx="492919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Open Sans Light Bold"/>
              </a:rPr>
              <a:t>16</a:t>
            </a: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9406493">
            <a:off x="14953619" y="8403728"/>
            <a:ext cx="2224414" cy="6066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/>
          </p:cNvPicPr>
          <p:nvPr/>
        </p:nvPicPr>
        <p:blipFill rotWithShape="1">
          <a:blip r:embed="rId5"/>
          <a:srcRect l="21068" t="327" r="22760" b="83425"/>
          <a:stretch/>
        </p:blipFill>
        <p:spPr>
          <a:xfrm>
            <a:off x="7753379" y="220311"/>
            <a:ext cx="10077421" cy="1073055"/>
          </a:xfrm>
          <a:prstGeom prst="rect">
            <a:avLst/>
          </a:prstGeom>
          <a:ln>
            <a:solidFill>
              <a:srgbClr val="FF5050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rcRect l="256" t="19055" r="1" b="327"/>
          <a:stretch/>
        </p:blipFill>
        <p:spPr>
          <a:xfrm>
            <a:off x="196996" y="1800596"/>
            <a:ext cx="17894005" cy="532410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452137" y="8985990"/>
            <a:ext cx="13845187" cy="511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 b="1" dirty="0" err="1">
                <a:solidFill>
                  <a:srgbClr val="000000"/>
                </a:solidFill>
                <a:latin typeface="Montserrat"/>
              </a:rPr>
              <a:t>J'ai</a:t>
            </a:r>
            <a:r>
              <a:rPr lang="en-US" sz="3100" b="1" dirty="0">
                <a:solidFill>
                  <a:srgbClr val="000000"/>
                </a:solidFill>
                <a:latin typeface="Montserrat"/>
              </a:rPr>
              <a:t> la </a:t>
            </a:r>
            <a:r>
              <a:rPr lang="en-US" sz="3100" b="1" dirty="0" err="1">
                <a:solidFill>
                  <a:srgbClr val="FF0000"/>
                </a:solidFill>
                <a:latin typeface="Montserrat"/>
              </a:rPr>
              <a:t>possibilité</a:t>
            </a:r>
            <a:r>
              <a:rPr lang="en-US" sz="3100" b="1" dirty="0">
                <a:solidFill>
                  <a:srgbClr val="FF0000"/>
                </a:solidFill>
                <a:latin typeface="Montserrat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Montserrat"/>
              </a:rPr>
              <a:t>d'ajouter</a:t>
            </a:r>
            <a:r>
              <a:rPr lang="en-US" sz="3100" b="1" dirty="0">
                <a:solidFill>
                  <a:srgbClr val="000000"/>
                </a:solidFill>
                <a:latin typeface="Montserrat"/>
              </a:rPr>
              <a:t> un </a:t>
            </a:r>
            <a:r>
              <a:rPr lang="en-US" sz="3100" b="1" dirty="0" err="1">
                <a:solidFill>
                  <a:srgbClr val="19D7CE"/>
                </a:solidFill>
                <a:latin typeface="Montserrat"/>
              </a:rPr>
              <a:t>demandeur</a:t>
            </a:r>
            <a:r>
              <a:rPr lang="en-US" sz="3100" b="1" dirty="0">
                <a:solidFill>
                  <a:srgbClr val="19D7CE"/>
                </a:solidFill>
                <a:latin typeface="Montserrat"/>
              </a:rPr>
              <a:t> et/</a:t>
            </a:r>
            <a:r>
              <a:rPr lang="en-US" sz="3100" b="1" dirty="0" err="1">
                <a:solidFill>
                  <a:srgbClr val="19D7CE"/>
                </a:solidFill>
                <a:latin typeface="Montserrat"/>
              </a:rPr>
              <a:t>ou</a:t>
            </a:r>
            <a:r>
              <a:rPr lang="en-US" sz="3100" b="1" dirty="0">
                <a:solidFill>
                  <a:srgbClr val="19D7CE"/>
                </a:solidFill>
                <a:latin typeface="Montserrat"/>
              </a:rPr>
              <a:t> un </a:t>
            </a:r>
            <a:r>
              <a:rPr lang="en-US" sz="3100" b="1" dirty="0" err="1">
                <a:solidFill>
                  <a:srgbClr val="19D7CE"/>
                </a:solidFill>
                <a:latin typeface="Montserrat"/>
              </a:rPr>
              <a:t>correspondant</a:t>
            </a:r>
            <a:r>
              <a:rPr lang="en-US" sz="3100" b="1" dirty="0">
                <a:solidFill>
                  <a:srgbClr val="000000"/>
                </a:solidFill>
                <a:latin typeface="Montserrat"/>
              </a:rPr>
              <a:t>.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7259300" y="9191625"/>
            <a:ext cx="492919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Open Sans Light Bold"/>
              </a:rPr>
              <a:t>17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533400" y="361129"/>
            <a:ext cx="8841331" cy="5161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 dirty="0" err="1">
                <a:solidFill>
                  <a:srgbClr val="0FCDE1"/>
                </a:solidFill>
                <a:latin typeface="Open Sans Light Bold"/>
              </a:rPr>
              <a:t>ÉTAPE</a:t>
            </a:r>
            <a:r>
              <a:rPr lang="en-US" sz="3100" dirty="0">
                <a:solidFill>
                  <a:srgbClr val="0FCDE1"/>
                </a:solidFill>
                <a:latin typeface="Open Sans Light Bold"/>
              </a:rPr>
              <a:t> 2 : DESCRIPTION DU </a:t>
            </a:r>
            <a:r>
              <a:rPr lang="en-US" sz="3100" dirty="0" err="1">
                <a:solidFill>
                  <a:srgbClr val="0FCDE1"/>
                </a:solidFill>
                <a:latin typeface="Open Sans Light Bold"/>
              </a:rPr>
              <a:t>PROJET</a:t>
            </a:r>
            <a:endParaRPr lang="en-US" sz="3100" dirty="0">
              <a:solidFill>
                <a:srgbClr val="0FCDE1"/>
              </a:solidFill>
              <a:latin typeface="Open Sans Light Bold"/>
            </a:endParaRP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 rotWithShape="1">
          <a:blip r:embed="rId2"/>
          <a:srcRect l="21068" t="327" r="22760" b="83425"/>
          <a:stretch/>
        </p:blipFill>
        <p:spPr>
          <a:xfrm>
            <a:off x="7753379" y="220311"/>
            <a:ext cx="10077421" cy="1073055"/>
          </a:xfrm>
          <a:prstGeom prst="rect">
            <a:avLst/>
          </a:prstGeom>
          <a:ln>
            <a:solidFill>
              <a:srgbClr val="FF5050"/>
            </a:solidFill>
          </a:ln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9406493">
            <a:off x="5143448" y="7776534"/>
            <a:ext cx="2224414" cy="60665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rcRect l="752" t="15263" r="752" b="14966"/>
          <a:stretch/>
        </p:blipFill>
        <p:spPr>
          <a:xfrm>
            <a:off x="610380" y="1482167"/>
            <a:ext cx="13295018" cy="540333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020800" y="2238855"/>
            <a:ext cx="806347" cy="90693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232493" y="1166298"/>
            <a:ext cx="1118631" cy="86693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10380" y="7083587"/>
            <a:ext cx="16496142" cy="2757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lnSpc>
                <a:spcPts val="4340"/>
              </a:lnSpc>
              <a:buFont typeface="Arial" panose="020B0604020202020204" pitchFamily="34" charset="0"/>
              <a:buChar char="•"/>
            </a:pPr>
            <a:r>
              <a:rPr lang="en-US" sz="3100" b="1" dirty="0">
                <a:solidFill>
                  <a:srgbClr val="000000"/>
                </a:solidFill>
                <a:latin typeface="Montserrat"/>
              </a:rPr>
              <a:t>  Je </a:t>
            </a:r>
            <a:r>
              <a:rPr lang="en-US" sz="3100" b="1" dirty="0" err="1">
                <a:solidFill>
                  <a:srgbClr val="19D7CE"/>
                </a:solidFill>
                <a:latin typeface="Montserrat"/>
              </a:rPr>
              <a:t>renseigne</a:t>
            </a:r>
            <a:r>
              <a:rPr lang="en-US" sz="3100" b="1" dirty="0">
                <a:solidFill>
                  <a:srgbClr val="19D7CE"/>
                </a:solidFill>
                <a:latin typeface="Montserrat"/>
              </a:rPr>
              <a:t> </a:t>
            </a:r>
            <a:r>
              <a:rPr lang="en-US" sz="3100" b="1" dirty="0">
                <a:solidFill>
                  <a:srgbClr val="000000"/>
                </a:solidFill>
                <a:latin typeface="Montserrat"/>
              </a:rPr>
              <a:t>les </a:t>
            </a:r>
            <a:r>
              <a:rPr lang="en-US" sz="3100" b="1" dirty="0" err="1">
                <a:solidFill>
                  <a:srgbClr val="000000"/>
                </a:solidFill>
                <a:latin typeface="Montserrat"/>
              </a:rPr>
              <a:t>informations</a:t>
            </a:r>
            <a:r>
              <a:rPr lang="en-US" sz="3100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Montserrat"/>
              </a:rPr>
              <a:t>concernant</a:t>
            </a:r>
            <a:r>
              <a:rPr lang="en-US" sz="3100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b="1" dirty="0">
                <a:solidFill>
                  <a:srgbClr val="FF0000"/>
                </a:solidFill>
                <a:latin typeface="Montserrat"/>
              </a:rPr>
              <a:t>la </a:t>
            </a:r>
            <a:r>
              <a:rPr lang="en-US" sz="3100" b="1" dirty="0" err="1">
                <a:solidFill>
                  <a:srgbClr val="FF0000"/>
                </a:solidFill>
                <a:latin typeface="Montserrat"/>
              </a:rPr>
              <a:t>localisation</a:t>
            </a:r>
            <a:r>
              <a:rPr lang="en-US" sz="3100" b="1" dirty="0">
                <a:solidFill>
                  <a:srgbClr val="FF0000"/>
                </a:solidFill>
                <a:latin typeface="Montserrat"/>
              </a:rPr>
              <a:t> du terrain, les </a:t>
            </a:r>
            <a:r>
              <a:rPr lang="en-US" sz="3100" b="1" dirty="0" err="1">
                <a:solidFill>
                  <a:srgbClr val="FF0000"/>
                </a:solidFill>
                <a:latin typeface="Montserrat"/>
              </a:rPr>
              <a:t>références</a:t>
            </a:r>
            <a:r>
              <a:rPr lang="en-US" sz="3100" b="1" dirty="0">
                <a:solidFill>
                  <a:srgbClr val="FF0000"/>
                </a:solidFill>
                <a:latin typeface="Montserrat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Montserrat"/>
              </a:rPr>
              <a:t>cadastrales</a:t>
            </a:r>
            <a:r>
              <a:rPr lang="en-US" sz="3100" b="1" dirty="0">
                <a:solidFill>
                  <a:srgbClr val="FF0000"/>
                </a:solidFill>
                <a:latin typeface="Montserrat"/>
              </a:rPr>
              <a:t> et la situation </a:t>
            </a:r>
            <a:r>
              <a:rPr lang="en-US" sz="3100" b="1" dirty="0" err="1">
                <a:solidFill>
                  <a:srgbClr val="FF0000"/>
                </a:solidFill>
                <a:latin typeface="Montserrat"/>
              </a:rPr>
              <a:t>juridique</a:t>
            </a:r>
            <a:r>
              <a:rPr lang="en-US" sz="3100" b="1" dirty="0">
                <a:solidFill>
                  <a:srgbClr val="FF0000"/>
                </a:solidFill>
                <a:latin typeface="Montserrat"/>
              </a:rPr>
              <a:t> du terrain</a:t>
            </a:r>
            <a:r>
              <a:rPr lang="en-US" sz="3100" b="1" dirty="0">
                <a:solidFill>
                  <a:srgbClr val="000000"/>
                </a:solidFill>
                <a:latin typeface="Montserrat"/>
              </a:rPr>
              <a:t>.</a:t>
            </a:r>
          </a:p>
          <a:p>
            <a:pPr marL="457200" indent="-457200">
              <a:lnSpc>
                <a:spcPts val="4340"/>
              </a:lnSpc>
              <a:buFont typeface="Arial" panose="020B0604020202020204" pitchFamily="34" charset="0"/>
              <a:buChar char="•"/>
            </a:pPr>
            <a:endParaRPr lang="en-US" sz="3100" b="1" dirty="0">
              <a:solidFill>
                <a:srgbClr val="000000"/>
              </a:solidFill>
              <a:latin typeface="Montserrat"/>
            </a:endParaRPr>
          </a:p>
          <a:p>
            <a:pPr marL="457200" indent="-457200">
              <a:lnSpc>
                <a:spcPts val="4340"/>
              </a:lnSpc>
              <a:buFont typeface="Arial" panose="020B0604020202020204" pitchFamily="34" charset="0"/>
              <a:buChar char="•"/>
            </a:pPr>
            <a:r>
              <a:rPr lang="en-US" sz="3100" b="1" dirty="0">
                <a:solidFill>
                  <a:srgbClr val="000000"/>
                </a:solidFill>
                <a:latin typeface="Montserrat"/>
              </a:rPr>
              <a:t> Pour </a:t>
            </a:r>
            <a:r>
              <a:rPr lang="en-US" sz="3100" b="1" dirty="0" err="1">
                <a:solidFill>
                  <a:srgbClr val="0FCDE1"/>
                </a:solidFill>
                <a:latin typeface="Montserrat"/>
              </a:rPr>
              <a:t>trouver</a:t>
            </a:r>
            <a:r>
              <a:rPr lang="en-US" sz="3100" b="1" dirty="0">
                <a:solidFill>
                  <a:srgbClr val="0FCDE1"/>
                </a:solidFill>
                <a:latin typeface="Montserrat"/>
              </a:rPr>
              <a:t> la section</a:t>
            </a:r>
            <a:r>
              <a:rPr lang="en-US" sz="3100" b="1" dirty="0">
                <a:solidFill>
                  <a:srgbClr val="000000"/>
                </a:solidFill>
                <a:latin typeface="Montserrat"/>
              </a:rPr>
              <a:t>, le </a:t>
            </a:r>
            <a:r>
              <a:rPr lang="en-US" sz="3100" b="1" dirty="0" err="1">
                <a:solidFill>
                  <a:srgbClr val="000000"/>
                </a:solidFill>
                <a:latin typeface="Montserrat"/>
              </a:rPr>
              <a:t>numéro</a:t>
            </a:r>
            <a:r>
              <a:rPr lang="en-US" sz="3100" b="1" dirty="0">
                <a:solidFill>
                  <a:srgbClr val="000000"/>
                </a:solidFill>
                <a:latin typeface="Montserrat"/>
              </a:rPr>
              <a:t> et la </a:t>
            </a:r>
            <a:r>
              <a:rPr lang="en-US" sz="3100" b="1" dirty="0" err="1">
                <a:solidFill>
                  <a:srgbClr val="000000"/>
                </a:solidFill>
                <a:latin typeface="Montserrat"/>
              </a:rPr>
              <a:t>superficie</a:t>
            </a:r>
            <a:r>
              <a:rPr lang="en-US" sz="3100" b="1" dirty="0">
                <a:solidFill>
                  <a:srgbClr val="000000"/>
                </a:solidFill>
                <a:latin typeface="Montserrat"/>
              </a:rPr>
              <a:t> de la </a:t>
            </a:r>
            <a:r>
              <a:rPr lang="en-US" sz="3100" b="1" dirty="0" err="1">
                <a:solidFill>
                  <a:srgbClr val="000000"/>
                </a:solidFill>
                <a:latin typeface="Montserrat"/>
              </a:rPr>
              <a:t>parcelle</a:t>
            </a:r>
            <a:r>
              <a:rPr lang="en-US" sz="3100" b="1" dirty="0">
                <a:solidFill>
                  <a:srgbClr val="000000"/>
                </a:solidFill>
                <a:latin typeface="Montserrat"/>
              </a:rPr>
              <a:t>,  </a:t>
            </a:r>
            <a:r>
              <a:rPr lang="en-US" sz="3100" b="1" dirty="0">
                <a:solidFill>
                  <a:srgbClr val="FF0000"/>
                </a:solidFill>
                <a:latin typeface="Montserrat"/>
              </a:rPr>
              <a:t>je </a:t>
            </a:r>
            <a:r>
              <a:rPr lang="en-US" sz="3100" b="1" dirty="0" err="1">
                <a:solidFill>
                  <a:srgbClr val="FF0000"/>
                </a:solidFill>
                <a:latin typeface="Montserrat"/>
              </a:rPr>
              <a:t>consulte</a:t>
            </a:r>
            <a:r>
              <a:rPr lang="en-US" sz="3100" b="1" dirty="0">
                <a:solidFill>
                  <a:srgbClr val="FF0000"/>
                </a:solidFill>
                <a:latin typeface="Montserrat"/>
              </a:rPr>
              <a:t> les pages 5 à 8 du guide.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173200" y="3145790"/>
            <a:ext cx="4067485" cy="1616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40"/>
              </a:lnSpc>
            </a:pPr>
            <a:r>
              <a:rPr lang="en-US" sz="3100" b="1" dirty="0">
                <a:solidFill>
                  <a:srgbClr val="19D7CE"/>
                </a:solidFill>
                <a:latin typeface="Montserrat"/>
              </a:rPr>
              <a:t> </a:t>
            </a:r>
            <a:r>
              <a:rPr lang="en-US" sz="3100" b="1" dirty="0" err="1">
                <a:solidFill>
                  <a:srgbClr val="19D7CE"/>
                </a:solidFill>
                <a:latin typeface="Montserrat"/>
              </a:rPr>
              <a:t>En</a:t>
            </a:r>
            <a:r>
              <a:rPr lang="en-US" sz="3100" b="1" dirty="0">
                <a:solidFill>
                  <a:srgbClr val="19D7CE"/>
                </a:solidFill>
                <a:latin typeface="Montserrat"/>
              </a:rPr>
              <a:t> </a:t>
            </a:r>
            <a:r>
              <a:rPr lang="en-US" sz="3100" b="1" dirty="0" err="1">
                <a:solidFill>
                  <a:srgbClr val="19D7CE"/>
                </a:solidFill>
                <a:latin typeface="Montserrat"/>
              </a:rPr>
              <a:t>cas</a:t>
            </a:r>
            <a:r>
              <a:rPr lang="en-US" sz="3100" b="1" dirty="0">
                <a:solidFill>
                  <a:srgbClr val="19D7CE"/>
                </a:solidFill>
                <a:latin typeface="Montserrat"/>
              </a:rPr>
              <a:t> </a:t>
            </a:r>
            <a:r>
              <a:rPr lang="en-US" sz="3100" b="1" dirty="0" err="1">
                <a:solidFill>
                  <a:srgbClr val="19D7CE"/>
                </a:solidFill>
                <a:latin typeface="Montserrat"/>
              </a:rPr>
              <a:t>d'erreur</a:t>
            </a:r>
            <a:r>
              <a:rPr lang="en-US" sz="3100" b="1" dirty="0">
                <a:solidFill>
                  <a:srgbClr val="19D7CE"/>
                </a:solidFill>
                <a:latin typeface="Montserrat"/>
              </a:rPr>
              <a:t>, je </a:t>
            </a:r>
            <a:r>
              <a:rPr lang="en-US" sz="3100" b="1" dirty="0" err="1">
                <a:solidFill>
                  <a:srgbClr val="19D7CE"/>
                </a:solidFill>
                <a:latin typeface="Montserrat"/>
              </a:rPr>
              <a:t>peux</a:t>
            </a:r>
            <a:r>
              <a:rPr lang="en-US" sz="3100" b="1" dirty="0">
                <a:solidFill>
                  <a:srgbClr val="19D7CE"/>
                </a:solidFill>
                <a:latin typeface="Montserrat"/>
              </a:rPr>
              <a:t> modifier </a:t>
            </a:r>
            <a:r>
              <a:rPr lang="en-US" sz="3100" b="1" dirty="0" err="1">
                <a:solidFill>
                  <a:srgbClr val="19D7CE"/>
                </a:solidFill>
                <a:latin typeface="Montserrat"/>
              </a:rPr>
              <a:t>mes</a:t>
            </a:r>
            <a:r>
              <a:rPr lang="en-US" sz="3100" b="1" dirty="0">
                <a:solidFill>
                  <a:srgbClr val="19D7CE"/>
                </a:solidFill>
                <a:latin typeface="Montserrat"/>
              </a:rPr>
              <a:t> </a:t>
            </a:r>
            <a:r>
              <a:rPr lang="en-US" sz="3100" b="1" dirty="0" err="1">
                <a:solidFill>
                  <a:srgbClr val="19D7CE"/>
                </a:solidFill>
                <a:latin typeface="Montserrat"/>
              </a:rPr>
              <a:t>informations</a:t>
            </a:r>
            <a:r>
              <a:rPr lang="en-US" sz="3100" b="1" dirty="0">
                <a:solidFill>
                  <a:srgbClr val="19D7CE"/>
                </a:solidFill>
                <a:latin typeface="Montserrat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259300" y="9208932"/>
            <a:ext cx="492919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Open Sans Light Bold"/>
              </a:rPr>
              <a:t>18</a:t>
            </a:r>
          </a:p>
        </p:txBody>
      </p:sp>
      <p:sp>
        <p:nvSpPr>
          <p:cNvPr id="9" name="TextBox 4"/>
          <p:cNvSpPr txBox="1"/>
          <p:nvPr/>
        </p:nvSpPr>
        <p:spPr>
          <a:xfrm>
            <a:off x="533400" y="361129"/>
            <a:ext cx="8841331" cy="5161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 dirty="0" err="1">
                <a:solidFill>
                  <a:srgbClr val="0FCDE1"/>
                </a:solidFill>
                <a:latin typeface="Open Sans Light Bold"/>
              </a:rPr>
              <a:t>ÉTAPE</a:t>
            </a:r>
            <a:r>
              <a:rPr lang="en-US" sz="3100" dirty="0">
                <a:solidFill>
                  <a:srgbClr val="0FCDE1"/>
                </a:solidFill>
                <a:latin typeface="Open Sans Light Bold"/>
              </a:rPr>
              <a:t> 2 : DESCRIPTION DU </a:t>
            </a:r>
            <a:r>
              <a:rPr lang="en-US" sz="3100" dirty="0" err="1">
                <a:solidFill>
                  <a:srgbClr val="0FCDE1"/>
                </a:solidFill>
                <a:latin typeface="Open Sans Light Bold"/>
              </a:rPr>
              <a:t>PROJET</a:t>
            </a:r>
            <a:endParaRPr lang="en-US" sz="3100" dirty="0">
              <a:solidFill>
                <a:srgbClr val="0FCDE1"/>
              </a:solidFill>
              <a:latin typeface="Open Sans Light Bold"/>
            </a:endParaRP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 rotWithShape="1">
          <a:blip r:embed="rId7"/>
          <a:srcRect l="21068" t="327" r="22760" b="83425"/>
          <a:stretch/>
        </p:blipFill>
        <p:spPr>
          <a:xfrm>
            <a:off x="7753379" y="220311"/>
            <a:ext cx="10077421" cy="1073055"/>
          </a:xfrm>
          <a:prstGeom prst="rect">
            <a:avLst/>
          </a:prstGeom>
          <a:ln>
            <a:solidFill>
              <a:srgbClr val="FF5050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rcRect t="17385" r="4597" b="13789"/>
          <a:stretch/>
        </p:blipFill>
        <p:spPr>
          <a:xfrm>
            <a:off x="1690048" y="2776835"/>
            <a:ext cx="14159552" cy="657588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59581" y="1792570"/>
            <a:ext cx="17371219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40"/>
              </a:lnSpc>
            </a:pPr>
            <a:r>
              <a:rPr lang="en-US" sz="6000" b="1" dirty="0">
                <a:solidFill>
                  <a:srgbClr val="000000"/>
                </a:solidFill>
                <a:latin typeface="Montserrat"/>
              </a:rPr>
              <a:t>Si </a:t>
            </a:r>
            <a:r>
              <a:rPr lang="en-US" sz="3100" b="1" dirty="0">
                <a:solidFill>
                  <a:srgbClr val="000000"/>
                </a:solidFill>
                <a:latin typeface="Montserrat"/>
              </a:rPr>
              <a:t>ma </a:t>
            </a:r>
            <a:r>
              <a:rPr lang="en-US" sz="3100" b="1" dirty="0" err="1">
                <a:solidFill>
                  <a:srgbClr val="0FCDE1"/>
                </a:solidFill>
                <a:latin typeface="Montserrat"/>
              </a:rPr>
              <a:t>demande</a:t>
            </a:r>
            <a:r>
              <a:rPr lang="en-US" sz="3100" b="1" dirty="0">
                <a:solidFill>
                  <a:srgbClr val="0FCDE1"/>
                </a:solidFill>
                <a:latin typeface="Montserrat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Montserrat"/>
              </a:rPr>
              <a:t>concerne</a:t>
            </a:r>
            <a:r>
              <a:rPr lang="en-US" sz="3100" b="1" dirty="0">
                <a:solidFill>
                  <a:srgbClr val="000000"/>
                </a:solidFill>
                <a:latin typeface="Montserrat"/>
              </a:rPr>
              <a:t> un </a:t>
            </a:r>
            <a:r>
              <a:rPr lang="en-US" sz="3100" b="1" dirty="0" err="1">
                <a:solidFill>
                  <a:srgbClr val="000000"/>
                </a:solidFill>
                <a:latin typeface="Montserrat"/>
              </a:rPr>
              <a:t>projet</a:t>
            </a:r>
            <a:r>
              <a:rPr lang="en-US" sz="3100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b="1" dirty="0">
                <a:solidFill>
                  <a:srgbClr val="FF0000"/>
                </a:solidFill>
                <a:latin typeface="Montserrat"/>
              </a:rPr>
              <a:t>D’AMENAGEMENT</a:t>
            </a:r>
            <a:r>
              <a:rPr lang="en-US" sz="3100" b="1" dirty="0">
                <a:solidFill>
                  <a:srgbClr val="000000"/>
                </a:solidFill>
                <a:latin typeface="Montserrat"/>
              </a:rPr>
              <a:t>, je </a:t>
            </a:r>
            <a:r>
              <a:rPr lang="en-US" sz="3100" b="1" dirty="0" err="1">
                <a:solidFill>
                  <a:srgbClr val="0FCDE1"/>
                </a:solidFill>
                <a:latin typeface="Montserrat"/>
              </a:rPr>
              <a:t>remplis</a:t>
            </a:r>
            <a:r>
              <a:rPr lang="en-US" sz="3100" b="1" dirty="0">
                <a:solidFill>
                  <a:srgbClr val="0FCDE1"/>
                </a:solidFill>
                <a:latin typeface="Montserrat"/>
              </a:rPr>
              <a:t> </a:t>
            </a:r>
            <a:r>
              <a:rPr lang="en-US" sz="3100" b="1" dirty="0" err="1">
                <a:solidFill>
                  <a:srgbClr val="0FCDE1"/>
                </a:solidFill>
                <a:latin typeface="Montserrat"/>
              </a:rPr>
              <a:t>ces</a:t>
            </a:r>
            <a:r>
              <a:rPr lang="en-US" sz="3100" b="1" dirty="0">
                <a:solidFill>
                  <a:srgbClr val="0FCDE1"/>
                </a:solidFill>
                <a:latin typeface="Montserrat"/>
              </a:rPr>
              <a:t> </a:t>
            </a:r>
            <a:r>
              <a:rPr lang="en-US" sz="3100" b="1" dirty="0" err="1">
                <a:solidFill>
                  <a:srgbClr val="0FCDE1"/>
                </a:solidFill>
                <a:latin typeface="Montserrat"/>
              </a:rPr>
              <a:t>informations</a:t>
            </a:r>
            <a:r>
              <a:rPr lang="en-US" sz="3100" b="1" dirty="0">
                <a:solidFill>
                  <a:srgbClr val="0FCDE1"/>
                </a:solidFill>
                <a:latin typeface="Montserrat"/>
              </a:rPr>
              <a:t>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7259300" y="9315756"/>
            <a:ext cx="492919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Open Sans Light Bold"/>
              </a:rPr>
              <a:t>19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361129"/>
            <a:ext cx="8841331" cy="5161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 dirty="0" err="1">
                <a:solidFill>
                  <a:srgbClr val="0FCDE1"/>
                </a:solidFill>
                <a:latin typeface="Open Sans Light Bold"/>
              </a:rPr>
              <a:t>ÉTAPE</a:t>
            </a:r>
            <a:r>
              <a:rPr lang="en-US" sz="3100" dirty="0">
                <a:solidFill>
                  <a:srgbClr val="0FCDE1"/>
                </a:solidFill>
                <a:latin typeface="Open Sans Light Bold"/>
              </a:rPr>
              <a:t> 2 : DESCRIPTION DU </a:t>
            </a:r>
            <a:r>
              <a:rPr lang="en-US" sz="3100" dirty="0" err="1">
                <a:solidFill>
                  <a:srgbClr val="0FCDE1"/>
                </a:solidFill>
                <a:latin typeface="Open Sans Light Bold"/>
              </a:rPr>
              <a:t>PROJET</a:t>
            </a:r>
            <a:endParaRPr lang="en-US" sz="3100" dirty="0">
              <a:solidFill>
                <a:srgbClr val="0FCDE1"/>
              </a:solidFill>
              <a:latin typeface="Open Sans Light Bold"/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 rotWithShape="1">
          <a:blip r:embed="rId3"/>
          <a:srcRect l="21068" t="327" r="22760" b="83425"/>
          <a:stretch/>
        </p:blipFill>
        <p:spPr>
          <a:xfrm>
            <a:off x="7753379" y="220311"/>
            <a:ext cx="10077421" cy="1073055"/>
          </a:xfrm>
          <a:prstGeom prst="rect">
            <a:avLst/>
          </a:prstGeom>
          <a:ln>
            <a:solidFill>
              <a:srgbClr val="FF5050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60204" y="1281141"/>
            <a:ext cx="5864396" cy="64279"/>
          </a:xfrm>
          <a:prstGeom prst="rect">
            <a:avLst/>
          </a:prstGeom>
          <a:solidFill>
            <a:srgbClr val="F8AC39"/>
          </a:solidFill>
        </p:spPr>
      </p:sp>
      <p:sp>
        <p:nvSpPr>
          <p:cNvPr id="3" name="TextBox 7"/>
          <p:cNvSpPr txBox="1"/>
          <p:nvPr/>
        </p:nvSpPr>
        <p:spPr>
          <a:xfrm>
            <a:off x="460204" y="414466"/>
            <a:ext cx="16947395" cy="716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 dirty="0" err="1">
                <a:solidFill>
                  <a:srgbClr val="7E6B73"/>
                </a:solidFill>
                <a:latin typeface="Open Sans Light Bold"/>
              </a:rPr>
              <a:t>Sommaire</a:t>
            </a:r>
            <a:r>
              <a:rPr lang="en-US" sz="4200" dirty="0">
                <a:solidFill>
                  <a:srgbClr val="7E6B73"/>
                </a:solidFill>
                <a:latin typeface="Open Sans Light Bold"/>
              </a:rPr>
              <a:t> du </a:t>
            </a:r>
            <a:r>
              <a:rPr lang="en-US" sz="4200" dirty="0" err="1">
                <a:solidFill>
                  <a:srgbClr val="7E6B73"/>
                </a:solidFill>
                <a:latin typeface="Open Sans Light Bold"/>
              </a:rPr>
              <a:t>tutoriel</a:t>
            </a:r>
            <a:r>
              <a:rPr lang="en-US" sz="4200" dirty="0">
                <a:solidFill>
                  <a:srgbClr val="7E6B73"/>
                </a:solidFill>
                <a:latin typeface="Open Sans Light Bold"/>
              </a:rPr>
              <a:t> </a:t>
            </a:r>
          </a:p>
        </p:txBody>
      </p:sp>
      <p:sp>
        <p:nvSpPr>
          <p:cNvPr id="4" name="TextBox 8"/>
          <p:cNvSpPr txBox="1"/>
          <p:nvPr/>
        </p:nvSpPr>
        <p:spPr>
          <a:xfrm>
            <a:off x="762000" y="2781300"/>
            <a:ext cx="15430565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lnSpc>
                <a:spcPts val="4480"/>
              </a:lnSpc>
              <a:buFont typeface="Arial" panose="020B0604020202020204" pitchFamily="34" charset="0"/>
              <a:buChar char="•"/>
            </a:pPr>
            <a:r>
              <a:rPr lang="en-US" sz="4800" b="1" dirty="0" err="1">
                <a:solidFill>
                  <a:srgbClr val="0FCDE1"/>
                </a:solidFill>
                <a:latin typeface="Montserrat"/>
              </a:rPr>
              <a:t>Localiser</a:t>
            </a:r>
            <a:r>
              <a:rPr lang="en-US" sz="4800" dirty="0">
                <a:solidFill>
                  <a:srgbClr val="0FCDE1"/>
                </a:solidFill>
                <a:latin typeface="Montserrat"/>
              </a:rPr>
              <a:t> </a:t>
            </a:r>
            <a:r>
              <a:rPr lang="en-US" sz="4800" dirty="0">
                <a:solidFill>
                  <a:srgbClr val="000000"/>
                </a:solidFill>
                <a:latin typeface="Montserrat"/>
              </a:rPr>
              <a:t>mon terrain				</a:t>
            </a:r>
            <a:r>
              <a:rPr lang="en-US" sz="4800" dirty="0">
                <a:solidFill>
                  <a:srgbClr val="FF0000"/>
                </a:solidFill>
                <a:latin typeface="Montserrat"/>
              </a:rPr>
              <a:t>page 4</a:t>
            </a:r>
          </a:p>
          <a:p>
            <a:pPr algn="just">
              <a:lnSpc>
                <a:spcPts val="4480"/>
              </a:lnSpc>
            </a:pPr>
            <a:endParaRPr lang="en-US" sz="4800" dirty="0">
              <a:solidFill>
                <a:srgbClr val="000000"/>
              </a:solidFill>
              <a:latin typeface="Montserrat"/>
            </a:endParaRPr>
          </a:p>
          <a:p>
            <a:pPr marL="457200" indent="-457200" algn="just">
              <a:lnSpc>
                <a:spcPts val="4480"/>
              </a:lnSpc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0FCDE1"/>
                </a:solidFill>
                <a:latin typeface="Montserrat"/>
              </a:rPr>
              <a:t>Création</a:t>
            </a:r>
            <a:r>
              <a:rPr lang="en-US" sz="4800" dirty="0">
                <a:solidFill>
                  <a:srgbClr val="000000"/>
                </a:solidFill>
                <a:latin typeface="Montserrat"/>
              </a:rPr>
              <a:t> de mon </a:t>
            </a:r>
            <a:r>
              <a:rPr lang="en-US" sz="4800" dirty="0" err="1">
                <a:solidFill>
                  <a:srgbClr val="000000"/>
                </a:solidFill>
                <a:latin typeface="Montserrat"/>
              </a:rPr>
              <a:t>compte</a:t>
            </a:r>
            <a:r>
              <a:rPr lang="en-US" sz="4800" dirty="0">
                <a:solidFill>
                  <a:srgbClr val="000000"/>
                </a:solidFill>
                <a:latin typeface="Montserrat"/>
              </a:rPr>
              <a:t>			</a:t>
            </a:r>
            <a:r>
              <a:rPr lang="en-US" sz="4800" dirty="0">
                <a:solidFill>
                  <a:srgbClr val="FF0000"/>
                </a:solidFill>
                <a:latin typeface="Montserrat"/>
              </a:rPr>
              <a:t>page 9</a:t>
            </a:r>
          </a:p>
          <a:p>
            <a:pPr algn="just">
              <a:lnSpc>
                <a:spcPts val="4480"/>
              </a:lnSpc>
            </a:pPr>
            <a:endParaRPr lang="en-US" sz="4800" dirty="0">
              <a:solidFill>
                <a:srgbClr val="000000"/>
              </a:solidFill>
              <a:latin typeface="Montserrat"/>
            </a:endParaRPr>
          </a:p>
          <a:p>
            <a:pPr marL="457200" indent="-457200" algn="just">
              <a:lnSpc>
                <a:spcPts val="4480"/>
              </a:lnSpc>
              <a:buFont typeface="Arial" panose="020B0604020202020204" pitchFamily="34" charset="0"/>
              <a:buChar char="•"/>
            </a:pPr>
            <a:r>
              <a:rPr lang="en-US" sz="4800" b="1" dirty="0" err="1">
                <a:solidFill>
                  <a:srgbClr val="0FCDE1"/>
                </a:solidFill>
                <a:latin typeface="Montserrat"/>
              </a:rPr>
              <a:t>Dépôt</a:t>
            </a:r>
            <a:r>
              <a:rPr lang="en-US" sz="4800" dirty="0">
                <a:solidFill>
                  <a:srgbClr val="000000"/>
                </a:solidFill>
                <a:latin typeface="Montserrat"/>
              </a:rPr>
              <a:t> de mon dossier 			</a:t>
            </a:r>
            <a:r>
              <a:rPr lang="en-US" sz="4800" dirty="0">
                <a:solidFill>
                  <a:srgbClr val="FF0000"/>
                </a:solidFill>
                <a:latin typeface="Montserrat"/>
              </a:rPr>
              <a:t>page 14</a:t>
            </a:r>
          </a:p>
          <a:p>
            <a:pPr marL="457200" indent="-457200" algn="just">
              <a:lnSpc>
                <a:spcPts val="4480"/>
              </a:lnSpc>
              <a:buFont typeface="Arial" panose="020B0604020202020204" pitchFamily="34" charset="0"/>
              <a:buChar char="•"/>
            </a:pPr>
            <a:endParaRPr lang="en-US" sz="4800" dirty="0">
              <a:solidFill>
                <a:srgbClr val="000000"/>
              </a:solidFill>
              <a:latin typeface="Montserrat"/>
            </a:endParaRPr>
          </a:p>
          <a:p>
            <a:pPr marL="457200" indent="-457200" algn="just">
              <a:lnSpc>
                <a:spcPts val="4480"/>
              </a:lnSpc>
              <a:buFont typeface="Arial" panose="020B0604020202020204" pitchFamily="34" charset="0"/>
              <a:buChar char="•"/>
            </a:pPr>
            <a:r>
              <a:rPr lang="en-US" sz="4800" b="1" dirty="0" err="1">
                <a:solidFill>
                  <a:srgbClr val="0FCDE1"/>
                </a:solidFill>
                <a:latin typeface="Montserrat"/>
              </a:rPr>
              <a:t>Suivi</a:t>
            </a:r>
            <a:r>
              <a:rPr lang="en-US" sz="4800" dirty="0">
                <a:solidFill>
                  <a:srgbClr val="000000"/>
                </a:solidFill>
                <a:latin typeface="Montserrat"/>
              </a:rPr>
              <a:t> de mon dossier 				</a:t>
            </a:r>
            <a:r>
              <a:rPr lang="en-US" sz="4800" dirty="0">
                <a:solidFill>
                  <a:srgbClr val="FF0000"/>
                </a:solidFill>
                <a:latin typeface="Montserrat"/>
              </a:rPr>
              <a:t>page 28</a:t>
            </a:r>
          </a:p>
          <a:p>
            <a:pPr algn="just"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Montserrat"/>
              </a:rPr>
              <a:t> 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13776701" y="4686822"/>
            <a:ext cx="3757396" cy="4827067"/>
            <a:chOff x="8010971" y="4656340"/>
            <a:chExt cx="3757396" cy="4827067"/>
          </a:xfrm>
        </p:grpSpPr>
        <p:pic>
          <p:nvPicPr>
            <p:cNvPr id="9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9242456" y="7038585"/>
              <a:ext cx="2525911" cy="2444822"/>
            </a:xfrm>
            <a:prstGeom prst="rect">
              <a:avLst/>
            </a:prstGeom>
          </p:spPr>
        </p:pic>
        <p:pic>
          <p:nvPicPr>
            <p:cNvPr id="10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861666" y="4994835"/>
              <a:ext cx="643746" cy="626189"/>
            </a:xfrm>
            <a:prstGeom prst="rect">
              <a:avLst/>
            </a:prstGeom>
          </p:spPr>
        </p:pic>
        <p:pic>
          <p:nvPicPr>
            <p:cNvPr id="11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000656" y="5761394"/>
              <a:ext cx="861010" cy="626189"/>
            </a:xfrm>
            <a:prstGeom prst="rect">
              <a:avLst/>
            </a:prstGeom>
          </p:spPr>
        </p:pic>
        <p:pic>
          <p:nvPicPr>
            <p:cNvPr id="12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8010971" y="4656340"/>
              <a:ext cx="3701390" cy="2475305"/>
            </a:xfrm>
            <a:prstGeom prst="rect">
              <a:avLst/>
            </a:prstGeom>
          </p:spPr>
        </p:pic>
        <p:pic>
          <p:nvPicPr>
            <p:cNvPr id="13" name="Picture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9873039" y="5761394"/>
              <a:ext cx="764262" cy="813044"/>
            </a:xfrm>
            <a:prstGeom prst="rect">
              <a:avLst/>
            </a:prstGeom>
          </p:spPr>
        </p:pic>
      </p:grpSp>
      <p:sp>
        <p:nvSpPr>
          <p:cNvPr id="15" name="TextBox 11"/>
          <p:cNvSpPr txBox="1"/>
          <p:nvPr/>
        </p:nvSpPr>
        <p:spPr>
          <a:xfrm>
            <a:off x="17663864" y="9292878"/>
            <a:ext cx="284460" cy="668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2"/>
              </a:lnSpc>
            </a:pPr>
            <a:r>
              <a:rPr lang="en-US" sz="3923" dirty="0">
                <a:solidFill>
                  <a:srgbClr val="000000"/>
                </a:solidFill>
                <a:latin typeface="Open Sans Light Bold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95379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rcRect t="20019" b="14824"/>
          <a:stretch/>
        </p:blipFill>
        <p:spPr>
          <a:xfrm>
            <a:off x="1028700" y="2703900"/>
            <a:ext cx="15981546" cy="63258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7259300" y="9191625"/>
            <a:ext cx="492919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Open Sans Light Bold"/>
              </a:rPr>
              <a:t>20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361129"/>
            <a:ext cx="8841331" cy="5161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 dirty="0" err="1">
                <a:solidFill>
                  <a:srgbClr val="0FCDE1"/>
                </a:solidFill>
                <a:latin typeface="Open Sans Light Bold"/>
              </a:rPr>
              <a:t>ÉTAPE</a:t>
            </a:r>
            <a:r>
              <a:rPr lang="en-US" sz="3100" dirty="0">
                <a:solidFill>
                  <a:srgbClr val="0FCDE1"/>
                </a:solidFill>
                <a:latin typeface="Open Sans Light Bold"/>
              </a:rPr>
              <a:t> 2 : DESCRIPTION DU </a:t>
            </a:r>
            <a:r>
              <a:rPr lang="en-US" sz="3100" dirty="0" err="1">
                <a:solidFill>
                  <a:srgbClr val="0FCDE1"/>
                </a:solidFill>
                <a:latin typeface="Open Sans Light Bold"/>
              </a:rPr>
              <a:t>PROJET</a:t>
            </a:r>
            <a:endParaRPr lang="en-US" sz="3100" dirty="0">
              <a:solidFill>
                <a:srgbClr val="0FCDE1"/>
              </a:solidFill>
              <a:latin typeface="Open Sans Light Bold"/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 rotWithShape="1">
          <a:blip r:embed="rId3"/>
          <a:srcRect l="21068" t="327" r="22760" b="83425"/>
          <a:stretch/>
        </p:blipFill>
        <p:spPr>
          <a:xfrm>
            <a:off x="7753379" y="220311"/>
            <a:ext cx="10077421" cy="1073055"/>
          </a:xfrm>
          <a:prstGeom prst="rect">
            <a:avLst/>
          </a:prstGeom>
          <a:ln>
            <a:solidFill>
              <a:srgbClr val="FF5050"/>
            </a:solidFill>
          </a:ln>
        </p:spPr>
      </p:pic>
      <p:sp>
        <p:nvSpPr>
          <p:cNvPr id="7" name="TextBox 3"/>
          <p:cNvSpPr txBox="1"/>
          <p:nvPr/>
        </p:nvSpPr>
        <p:spPr>
          <a:xfrm>
            <a:off x="533400" y="1638300"/>
            <a:ext cx="17227250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40"/>
              </a:lnSpc>
            </a:pPr>
            <a:r>
              <a:rPr lang="en-US" sz="6000" b="1" dirty="0">
                <a:solidFill>
                  <a:srgbClr val="000000"/>
                </a:solidFill>
                <a:latin typeface="Montserrat"/>
              </a:rPr>
              <a:t>Si </a:t>
            </a:r>
            <a:r>
              <a:rPr lang="en-US" sz="3100" b="1" dirty="0">
                <a:solidFill>
                  <a:srgbClr val="000000"/>
                </a:solidFill>
                <a:latin typeface="Montserrat"/>
              </a:rPr>
              <a:t>ma </a:t>
            </a:r>
            <a:r>
              <a:rPr lang="en-US" sz="3100" b="1" dirty="0" err="1">
                <a:solidFill>
                  <a:srgbClr val="19D7CE"/>
                </a:solidFill>
                <a:latin typeface="Montserrat"/>
              </a:rPr>
              <a:t>demande</a:t>
            </a:r>
            <a:r>
              <a:rPr lang="en-US" sz="3100" b="1" dirty="0">
                <a:solidFill>
                  <a:srgbClr val="19D7CE"/>
                </a:solidFill>
                <a:latin typeface="Montserrat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Montserrat"/>
              </a:rPr>
              <a:t>concerne</a:t>
            </a:r>
            <a:r>
              <a:rPr lang="en-US" sz="3100" b="1" dirty="0">
                <a:solidFill>
                  <a:srgbClr val="000000"/>
                </a:solidFill>
                <a:latin typeface="Montserrat"/>
              </a:rPr>
              <a:t> un </a:t>
            </a:r>
            <a:r>
              <a:rPr lang="en-US" sz="3100" b="1" dirty="0" err="1">
                <a:solidFill>
                  <a:srgbClr val="000000"/>
                </a:solidFill>
                <a:latin typeface="Montserrat"/>
              </a:rPr>
              <a:t>projet</a:t>
            </a:r>
            <a:r>
              <a:rPr lang="en-US" sz="3100" b="1" dirty="0">
                <a:solidFill>
                  <a:srgbClr val="000000"/>
                </a:solidFill>
                <a:latin typeface="Montserrat"/>
              </a:rPr>
              <a:t> de </a:t>
            </a:r>
            <a:r>
              <a:rPr lang="en-US" sz="3100" b="1" dirty="0">
                <a:solidFill>
                  <a:srgbClr val="FF0000"/>
                </a:solidFill>
                <a:latin typeface="Montserrat"/>
              </a:rPr>
              <a:t>CONSTRUCTION</a:t>
            </a:r>
            <a:r>
              <a:rPr lang="en-US" sz="3100" b="1" dirty="0">
                <a:solidFill>
                  <a:srgbClr val="000000"/>
                </a:solidFill>
                <a:latin typeface="Montserrat"/>
              </a:rPr>
              <a:t> , je </a:t>
            </a:r>
            <a:r>
              <a:rPr lang="en-US" sz="3100" b="1" dirty="0" err="1">
                <a:solidFill>
                  <a:srgbClr val="19D7CE"/>
                </a:solidFill>
                <a:latin typeface="Montserrat"/>
              </a:rPr>
              <a:t>remplis</a:t>
            </a:r>
            <a:r>
              <a:rPr lang="en-US" sz="3100" b="1" dirty="0">
                <a:solidFill>
                  <a:srgbClr val="19D7CE"/>
                </a:solidFill>
                <a:latin typeface="Montserrat"/>
              </a:rPr>
              <a:t> </a:t>
            </a:r>
            <a:r>
              <a:rPr lang="en-US" sz="3100" b="1" dirty="0" err="1">
                <a:solidFill>
                  <a:srgbClr val="19D7CE"/>
                </a:solidFill>
                <a:latin typeface="Montserrat"/>
              </a:rPr>
              <a:t>ces</a:t>
            </a:r>
            <a:r>
              <a:rPr lang="en-US" sz="3100" b="1" dirty="0">
                <a:solidFill>
                  <a:srgbClr val="19D7CE"/>
                </a:solidFill>
                <a:latin typeface="Montserrat"/>
              </a:rPr>
              <a:t> </a:t>
            </a:r>
            <a:r>
              <a:rPr lang="en-US" sz="3100" b="1" dirty="0" err="1">
                <a:solidFill>
                  <a:srgbClr val="19D7CE"/>
                </a:solidFill>
                <a:latin typeface="Montserrat"/>
              </a:rPr>
              <a:t>informations</a:t>
            </a:r>
            <a:r>
              <a:rPr lang="en-US" sz="3100" b="1" dirty="0">
                <a:solidFill>
                  <a:srgbClr val="19D7CE"/>
                </a:solidFill>
                <a:latin typeface="Montserrat"/>
              </a:rPr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5147" b="3949"/>
          <a:stretch>
            <a:fillRect/>
          </a:stretch>
        </p:blipFill>
        <p:spPr>
          <a:xfrm>
            <a:off x="208524" y="2476500"/>
            <a:ext cx="17627963" cy="714082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597433" y="2857499"/>
            <a:ext cx="791003" cy="61302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7259300" y="9191625"/>
            <a:ext cx="492919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Open Sans Light Bold"/>
              </a:rPr>
              <a:t>21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533400" y="361129"/>
            <a:ext cx="8841331" cy="5161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 dirty="0" err="1">
                <a:solidFill>
                  <a:srgbClr val="0FCDE1"/>
                </a:solidFill>
                <a:latin typeface="Open Sans Light Bold"/>
              </a:rPr>
              <a:t>ÉTAPE</a:t>
            </a:r>
            <a:r>
              <a:rPr lang="en-US" sz="3100" dirty="0">
                <a:solidFill>
                  <a:srgbClr val="0FCDE1"/>
                </a:solidFill>
                <a:latin typeface="Open Sans Light Bold"/>
              </a:rPr>
              <a:t> 2 : DESCRIPTION DU </a:t>
            </a:r>
            <a:r>
              <a:rPr lang="en-US" sz="3100" dirty="0" err="1">
                <a:solidFill>
                  <a:srgbClr val="0FCDE1"/>
                </a:solidFill>
                <a:latin typeface="Open Sans Light Bold"/>
              </a:rPr>
              <a:t>PROJET</a:t>
            </a:r>
            <a:endParaRPr lang="en-US" sz="3100" dirty="0">
              <a:solidFill>
                <a:srgbClr val="0FCDE1"/>
              </a:solidFill>
              <a:latin typeface="Open Sans Light Bold"/>
            </a:endParaRP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 rotWithShape="1">
          <a:blip r:embed="rId5"/>
          <a:srcRect l="21068" t="327" r="22760" b="83425"/>
          <a:stretch/>
        </p:blipFill>
        <p:spPr>
          <a:xfrm>
            <a:off x="7753379" y="220311"/>
            <a:ext cx="10077421" cy="1073055"/>
          </a:xfrm>
          <a:prstGeom prst="rect">
            <a:avLst/>
          </a:prstGeom>
          <a:ln>
            <a:solidFill>
              <a:srgbClr val="FF5050"/>
            </a:solidFill>
          </a:ln>
        </p:spPr>
      </p:pic>
      <p:sp>
        <p:nvSpPr>
          <p:cNvPr id="9" name="TextBox 5"/>
          <p:cNvSpPr txBox="1"/>
          <p:nvPr/>
        </p:nvSpPr>
        <p:spPr>
          <a:xfrm>
            <a:off x="13868400" y="6814917"/>
            <a:ext cx="3810000" cy="16051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2800" b="1" i="1" dirty="0" err="1">
                <a:solidFill>
                  <a:srgbClr val="FF0000"/>
                </a:solidFill>
                <a:latin typeface="Montserrat"/>
              </a:rPr>
              <a:t>En</a:t>
            </a:r>
            <a:r>
              <a:rPr lang="en-US" sz="2800" b="1" i="1" dirty="0">
                <a:solidFill>
                  <a:srgbClr val="FF0000"/>
                </a:solidFill>
                <a:latin typeface="Montserrat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Montserrat"/>
              </a:rPr>
              <a:t>cas</a:t>
            </a:r>
            <a:r>
              <a:rPr lang="en-US" sz="2800" b="1" i="1" dirty="0">
                <a:solidFill>
                  <a:srgbClr val="FF0000"/>
                </a:solidFill>
                <a:latin typeface="Montserrat"/>
              </a:rPr>
              <a:t> de </a:t>
            </a:r>
            <a:r>
              <a:rPr lang="en-US" sz="2800" b="1" i="1" dirty="0" err="1">
                <a:solidFill>
                  <a:srgbClr val="FF0000"/>
                </a:solidFill>
                <a:latin typeface="Montserrat"/>
              </a:rPr>
              <a:t>difficultés</a:t>
            </a:r>
            <a:r>
              <a:rPr lang="en-US" sz="2800" b="1" i="1" dirty="0">
                <a:solidFill>
                  <a:srgbClr val="FF0000"/>
                </a:solidFill>
                <a:latin typeface="Montserrat"/>
              </a:rPr>
              <a:t>, je </a:t>
            </a:r>
            <a:r>
              <a:rPr lang="en-US" sz="2800" b="1" i="1" dirty="0" err="1">
                <a:solidFill>
                  <a:srgbClr val="FF0000"/>
                </a:solidFill>
                <a:latin typeface="Montserrat"/>
              </a:rPr>
              <a:t>peux</a:t>
            </a:r>
            <a:r>
              <a:rPr lang="en-US" sz="2800" b="1" i="1" dirty="0">
                <a:solidFill>
                  <a:srgbClr val="FF0000"/>
                </a:solidFill>
                <a:latin typeface="Montserrat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Montserrat"/>
              </a:rPr>
              <a:t>cliquer</a:t>
            </a:r>
            <a:r>
              <a:rPr lang="en-US" sz="2800" b="1" i="1" dirty="0">
                <a:solidFill>
                  <a:srgbClr val="FF0000"/>
                </a:solidFill>
                <a:latin typeface="Montserrat"/>
              </a:rPr>
              <a:t> sur les </a:t>
            </a:r>
            <a:r>
              <a:rPr lang="en-US" sz="2800" b="1" i="1" dirty="0" err="1">
                <a:solidFill>
                  <a:srgbClr val="FF0000"/>
                </a:solidFill>
                <a:latin typeface="Montserrat"/>
              </a:rPr>
              <a:t>icônes</a:t>
            </a:r>
            <a:r>
              <a:rPr lang="en-US" sz="2800" b="1" i="1" dirty="0">
                <a:solidFill>
                  <a:srgbClr val="FF0000"/>
                </a:solidFill>
                <a:latin typeface="Montserrat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Montserrat"/>
              </a:rPr>
              <a:t>d'information</a:t>
            </a:r>
            <a:r>
              <a:rPr lang="en-US" sz="2800" b="1" i="1" dirty="0">
                <a:solidFill>
                  <a:srgbClr val="FF0000"/>
                </a:solidFill>
                <a:latin typeface="Montserrat"/>
              </a:rPr>
              <a:t>.</a:t>
            </a:r>
          </a:p>
        </p:txBody>
      </p:sp>
      <p:sp>
        <p:nvSpPr>
          <p:cNvPr id="10" name="TextBox 3"/>
          <p:cNvSpPr txBox="1"/>
          <p:nvPr/>
        </p:nvSpPr>
        <p:spPr>
          <a:xfrm>
            <a:off x="374950" y="1638300"/>
            <a:ext cx="17227250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6000" b="1" dirty="0">
                <a:solidFill>
                  <a:srgbClr val="000000"/>
                </a:solidFill>
                <a:latin typeface="Montserrat"/>
              </a:rPr>
              <a:t>Si </a:t>
            </a:r>
            <a:r>
              <a:rPr lang="en-US" sz="3100" b="1" dirty="0" err="1">
                <a:solidFill>
                  <a:srgbClr val="000000"/>
                </a:solidFill>
                <a:latin typeface="Montserrat"/>
              </a:rPr>
              <a:t>mon</a:t>
            </a:r>
            <a:r>
              <a:rPr lang="en-US" sz="3100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b="1" dirty="0" err="1">
                <a:solidFill>
                  <a:srgbClr val="19D7CE"/>
                </a:solidFill>
                <a:latin typeface="Montserrat"/>
              </a:rPr>
              <a:t>projet</a:t>
            </a:r>
            <a:r>
              <a:rPr lang="en-US" sz="3100" b="1" dirty="0">
                <a:solidFill>
                  <a:srgbClr val="19D7CE"/>
                </a:solidFill>
                <a:latin typeface="Montserrat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Montserrat"/>
              </a:rPr>
              <a:t>crée</a:t>
            </a:r>
            <a:r>
              <a:rPr lang="en-US" sz="3100" b="1" dirty="0">
                <a:solidFill>
                  <a:srgbClr val="000000"/>
                </a:solidFill>
                <a:latin typeface="Montserrat"/>
              </a:rPr>
              <a:t> de la </a:t>
            </a:r>
            <a:r>
              <a:rPr lang="en-US" sz="3100" b="1" u="sng" dirty="0">
                <a:solidFill>
                  <a:srgbClr val="FF0000"/>
                </a:solidFill>
                <a:latin typeface="Montserrat"/>
              </a:rPr>
              <a:t>SURFACE DE PLANCHER</a:t>
            </a:r>
            <a:r>
              <a:rPr lang="en-US" sz="3100" b="1" dirty="0">
                <a:solidFill>
                  <a:srgbClr val="000000"/>
                </a:solidFill>
                <a:latin typeface="Montserrat"/>
              </a:rPr>
              <a:t>, je </a:t>
            </a:r>
            <a:r>
              <a:rPr lang="en-US" sz="3100" b="1" dirty="0" err="1">
                <a:solidFill>
                  <a:srgbClr val="19D7CE"/>
                </a:solidFill>
                <a:latin typeface="Montserrat"/>
              </a:rPr>
              <a:t>complète</a:t>
            </a:r>
            <a:r>
              <a:rPr lang="en-US" sz="3100" b="1" dirty="0">
                <a:solidFill>
                  <a:srgbClr val="19D7CE"/>
                </a:solidFill>
                <a:latin typeface="Montserrat"/>
              </a:rPr>
              <a:t> </a:t>
            </a:r>
            <a:r>
              <a:rPr lang="en-US" sz="3100" b="1" dirty="0" err="1">
                <a:solidFill>
                  <a:srgbClr val="19D7CE"/>
                </a:solidFill>
                <a:latin typeface="Montserrat"/>
              </a:rPr>
              <a:t>ce</a:t>
            </a:r>
            <a:r>
              <a:rPr lang="en-US" sz="3100" b="1" dirty="0">
                <a:solidFill>
                  <a:srgbClr val="19D7CE"/>
                </a:solidFill>
                <a:latin typeface="Montserrat"/>
              </a:rPr>
              <a:t> tableau.</a:t>
            </a:r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212741" y="6591300"/>
            <a:ext cx="806347" cy="90693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954" b="954"/>
          <a:stretch>
            <a:fillRect/>
          </a:stretch>
        </p:blipFill>
        <p:spPr>
          <a:xfrm>
            <a:off x="1861718" y="1128022"/>
            <a:ext cx="15314529" cy="266642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243" b="9880"/>
          <a:stretch>
            <a:fillRect/>
          </a:stretch>
        </p:blipFill>
        <p:spPr>
          <a:xfrm>
            <a:off x="1861718" y="3794445"/>
            <a:ext cx="15314529" cy="554005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057400" y="9431537"/>
            <a:ext cx="12538162" cy="482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7"/>
              </a:lnSpc>
            </a:pPr>
            <a:r>
              <a:rPr lang="en-US" sz="2883" dirty="0">
                <a:solidFill>
                  <a:srgbClr val="000000"/>
                </a:solidFill>
                <a:latin typeface="Montserrat"/>
              </a:rPr>
              <a:t>Je </a:t>
            </a:r>
            <a:r>
              <a:rPr lang="en-US" sz="3100" b="1" dirty="0" err="1">
                <a:solidFill>
                  <a:srgbClr val="19D7CE"/>
                </a:solidFill>
                <a:latin typeface="Montserrat"/>
              </a:rPr>
              <a:t>vérifie</a:t>
            </a:r>
            <a:r>
              <a:rPr lang="en-US" sz="2883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883" dirty="0" err="1">
                <a:solidFill>
                  <a:srgbClr val="000000"/>
                </a:solidFill>
                <a:latin typeface="Montserrat"/>
              </a:rPr>
              <a:t>si</a:t>
            </a:r>
            <a:r>
              <a:rPr lang="en-US" sz="2883" dirty="0">
                <a:solidFill>
                  <a:srgbClr val="000000"/>
                </a:solidFill>
                <a:latin typeface="Montserrat"/>
              </a:rPr>
              <a:t> je </a:t>
            </a:r>
            <a:r>
              <a:rPr lang="en-US" sz="2883" dirty="0" err="1">
                <a:solidFill>
                  <a:srgbClr val="000000"/>
                </a:solidFill>
                <a:latin typeface="Montserrat"/>
              </a:rPr>
              <a:t>suis</a:t>
            </a:r>
            <a:r>
              <a:rPr lang="en-US" sz="2883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b="1" dirty="0" err="1">
                <a:solidFill>
                  <a:srgbClr val="19D7CE"/>
                </a:solidFill>
                <a:latin typeface="Montserrat"/>
              </a:rPr>
              <a:t>concerné</a:t>
            </a:r>
            <a:r>
              <a:rPr lang="en-US" sz="2883" dirty="0">
                <a:solidFill>
                  <a:srgbClr val="000000"/>
                </a:solidFill>
                <a:latin typeface="Montserrat"/>
              </a:rPr>
              <a:t> par </a:t>
            </a:r>
            <a:r>
              <a:rPr lang="en-US" sz="2883" dirty="0" err="1">
                <a:solidFill>
                  <a:srgbClr val="000000"/>
                </a:solidFill>
                <a:latin typeface="Montserrat"/>
              </a:rPr>
              <a:t>ces</a:t>
            </a:r>
            <a:r>
              <a:rPr lang="en-US" sz="2883" dirty="0">
                <a:solidFill>
                  <a:srgbClr val="000000"/>
                </a:solidFill>
                <a:latin typeface="Montserrat"/>
              </a:rPr>
              <a:t> exceptions </a:t>
            </a:r>
            <a:r>
              <a:rPr lang="en-US" sz="2883" dirty="0" err="1">
                <a:solidFill>
                  <a:srgbClr val="FF0000"/>
                </a:solidFill>
                <a:latin typeface="Montserrat"/>
              </a:rPr>
              <a:t>avant</a:t>
            </a:r>
            <a:r>
              <a:rPr lang="en-US" sz="2883" dirty="0">
                <a:solidFill>
                  <a:srgbClr val="FF0000"/>
                </a:solidFill>
                <a:latin typeface="Montserrat"/>
              </a:rPr>
              <a:t> de </a:t>
            </a:r>
            <a:r>
              <a:rPr lang="en-US" sz="2883" dirty="0" err="1">
                <a:solidFill>
                  <a:srgbClr val="FF0000"/>
                </a:solidFill>
                <a:latin typeface="Montserrat"/>
              </a:rPr>
              <a:t>valider</a:t>
            </a:r>
            <a:r>
              <a:rPr lang="en-US" sz="2883" dirty="0">
                <a:solidFill>
                  <a:srgbClr val="000000"/>
                </a:solidFill>
                <a:latin typeface="Montserrat"/>
              </a:rPr>
              <a:t>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259300" y="9394156"/>
            <a:ext cx="492919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Open Sans Light Bold"/>
              </a:rPr>
              <a:t>22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533400" y="361129"/>
            <a:ext cx="8841331" cy="5161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 dirty="0" err="1">
                <a:solidFill>
                  <a:srgbClr val="0FCDE1"/>
                </a:solidFill>
                <a:latin typeface="Open Sans Light Bold"/>
              </a:rPr>
              <a:t>ÉTAPE</a:t>
            </a:r>
            <a:r>
              <a:rPr lang="en-US" sz="3100" dirty="0">
                <a:solidFill>
                  <a:srgbClr val="0FCDE1"/>
                </a:solidFill>
                <a:latin typeface="Open Sans Light Bold"/>
              </a:rPr>
              <a:t> 2 : DESCRIPTION DU </a:t>
            </a:r>
            <a:r>
              <a:rPr lang="en-US" sz="3100" dirty="0" err="1">
                <a:solidFill>
                  <a:srgbClr val="0FCDE1"/>
                </a:solidFill>
                <a:latin typeface="Open Sans Light Bold"/>
              </a:rPr>
              <a:t>PROJET</a:t>
            </a:r>
            <a:endParaRPr lang="en-US" sz="3100" dirty="0">
              <a:solidFill>
                <a:srgbClr val="0FCDE1"/>
              </a:solidFill>
              <a:latin typeface="Open Sans Light Bold"/>
            </a:endParaRP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 rotWithShape="1">
          <a:blip r:embed="rId4"/>
          <a:srcRect l="21068" t="327" r="22760" b="83425"/>
          <a:stretch/>
        </p:blipFill>
        <p:spPr>
          <a:xfrm>
            <a:off x="7753379" y="220311"/>
            <a:ext cx="10077421" cy="1073055"/>
          </a:xfrm>
          <a:prstGeom prst="rect">
            <a:avLst/>
          </a:prstGeom>
          <a:ln>
            <a:solidFill>
              <a:srgbClr val="FF5050"/>
            </a:solidFill>
          </a:ln>
        </p:spPr>
      </p:pic>
      <p:pic>
        <p:nvPicPr>
          <p:cNvPr id="9" name="Picture 5" descr="C:\Users\silvina.garcia\AppData\Local\Microsoft\Windows\INetCache\IE\EOE71WU6\important-1702878_960_72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27" y="8860033"/>
            <a:ext cx="1564573" cy="105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8" b="3847"/>
          <a:stretch>
            <a:fillRect/>
          </a:stretch>
        </p:blipFill>
        <p:spPr>
          <a:xfrm>
            <a:off x="3220872" y="1293366"/>
            <a:ext cx="11347917" cy="67569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81000" y="8392204"/>
            <a:ext cx="16715350" cy="1654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lnSpc>
                <a:spcPts val="4340"/>
              </a:lnSpc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Quelle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que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soit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la nature de mon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projet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, je </a:t>
            </a:r>
            <a:r>
              <a:rPr lang="en-US" sz="3100" b="1" dirty="0">
                <a:solidFill>
                  <a:srgbClr val="19D7CE"/>
                </a:solidFill>
                <a:latin typeface="Montserrat"/>
              </a:rPr>
              <a:t>DOIS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b="1" dirty="0" err="1">
                <a:solidFill>
                  <a:srgbClr val="19D7CE"/>
                </a:solidFill>
                <a:latin typeface="Montserrat"/>
              </a:rPr>
              <a:t>remplir</a:t>
            </a:r>
            <a:r>
              <a:rPr lang="en-US" sz="3100" b="1" dirty="0">
                <a:solidFill>
                  <a:srgbClr val="19D7CE"/>
                </a:solidFill>
                <a:latin typeface="Montserrat"/>
              </a:rPr>
              <a:t> les </a:t>
            </a:r>
            <a:r>
              <a:rPr lang="en-US" sz="3100" b="1" dirty="0" err="1">
                <a:solidFill>
                  <a:srgbClr val="19D7CE"/>
                </a:solidFill>
                <a:latin typeface="Montserrat"/>
              </a:rPr>
              <a:t>informations</a:t>
            </a:r>
            <a:r>
              <a:rPr lang="en-US" sz="3100" b="1" dirty="0">
                <a:solidFill>
                  <a:srgbClr val="19D7CE"/>
                </a:solidFill>
                <a:latin typeface="Montserrat"/>
              </a:rPr>
              <a:t> 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relatives à la </a:t>
            </a:r>
            <a:r>
              <a:rPr lang="en-US" sz="3100" dirty="0">
                <a:solidFill>
                  <a:srgbClr val="FF0000"/>
                </a:solidFill>
                <a:latin typeface="Montserrat"/>
              </a:rPr>
              <a:t>surface taxable.</a:t>
            </a:r>
          </a:p>
          <a:p>
            <a:pPr marL="457200" indent="-457200" algn="just">
              <a:lnSpc>
                <a:spcPts val="434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FCDE1"/>
                </a:solidFill>
                <a:latin typeface="Montserrat"/>
              </a:rPr>
              <a:t>Si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dirty="0">
                <a:solidFill>
                  <a:srgbClr val="0FCDE1"/>
                </a:solidFill>
                <a:latin typeface="Montserrat"/>
              </a:rPr>
              <a:t>je ne </a:t>
            </a:r>
            <a:r>
              <a:rPr lang="en-US" sz="3100" dirty="0" err="1">
                <a:solidFill>
                  <a:srgbClr val="0FCDE1"/>
                </a:solidFill>
                <a:latin typeface="Montserrat"/>
              </a:rPr>
              <a:t>crée</a:t>
            </a:r>
            <a:r>
              <a:rPr lang="en-US" sz="3100" dirty="0">
                <a:solidFill>
                  <a:srgbClr val="0FCDE1"/>
                </a:solidFill>
                <a:latin typeface="Montserrat"/>
              </a:rPr>
              <a:t> pas 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de surface taxable, </a:t>
            </a:r>
            <a:r>
              <a:rPr lang="en-US" sz="3100" dirty="0" err="1">
                <a:solidFill>
                  <a:srgbClr val="FF5050"/>
                </a:solidFill>
                <a:latin typeface="Montserrat"/>
              </a:rPr>
              <a:t>j'indique</a:t>
            </a:r>
            <a:r>
              <a:rPr lang="en-US" sz="3100" dirty="0">
                <a:solidFill>
                  <a:srgbClr val="FF5050"/>
                </a:solidFill>
                <a:latin typeface="Montserrat"/>
              </a:rPr>
              <a:t> 0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dans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le cadre de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renseignement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259300" y="9462938"/>
            <a:ext cx="492919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Open Sans Light Bold"/>
              </a:rPr>
              <a:t>23</a:t>
            </a:r>
          </a:p>
        </p:txBody>
      </p:sp>
      <p:sp>
        <p:nvSpPr>
          <p:cNvPr id="6" name="TextBox 4"/>
          <p:cNvSpPr txBox="1"/>
          <p:nvPr/>
        </p:nvSpPr>
        <p:spPr>
          <a:xfrm>
            <a:off x="533400" y="361129"/>
            <a:ext cx="8841331" cy="5161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 dirty="0" err="1">
                <a:solidFill>
                  <a:srgbClr val="0FCDE1"/>
                </a:solidFill>
                <a:latin typeface="Open Sans Light Bold"/>
              </a:rPr>
              <a:t>ÉTAPE</a:t>
            </a:r>
            <a:r>
              <a:rPr lang="en-US" sz="3100" dirty="0">
                <a:solidFill>
                  <a:srgbClr val="0FCDE1"/>
                </a:solidFill>
                <a:latin typeface="Open Sans Light Bold"/>
              </a:rPr>
              <a:t> 2 : DESCRIPTION DU </a:t>
            </a:r>
            <a:r>
              <a:rPr lang="en-US" sz="3100" dirty="0" err="1">
                <a:solidFill>
                  <a:srgbClr val="0FCDE1"/>
                </a:solidFill>
                <a:latin typeface="Open Sans Light Bold"/>
              </a:rPr>
              <a:t>PROJET</a:t>
            </a:r>
            <a:endParaRPr lang="en-US" sz="3100" dirty="0">
              <a:solidFill>
                <a:srgbClr val="0FCDE1"/>
              </a:solidFill>
              <a:latin typeface="Open Sans Light Bold"/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 rotWithShape="1">
          <a:blip r:embed="rId3"/>
          <a:srcRect l="21068" t="327" r="22760" b="83425"/>
          <a:stretch/>
        </p:blipFill>
        <p:spPr>
          <a:xfrm>
            <a:off x="7753379" y="220311"/>
            <a:ext cx="10077421" cy="1073055"/>
          </a:xfrm>
          <a:prstGeom prst="rect">
            <a:avLst/>
          </a:prstGeom>
          <a:ln>
            <a:solidFill>
              <a:srgbClr val="FF5050"/>
            </a:solidFill>
          </a:ln>
        </p:spPr>
      </p:pic>
      <p:pic>
        <p:nvPicPr>
          <p:cNvPr id="8" name="Picture 5" descr="C:\Users\silvina.garcia\AppData\Local\Microsoft\Windows\INetCache\IE\EOE71WU6\important-1702878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200900"/>
            <a:ext cx="1564573" cy="105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116" t="1171" r="4403" b="1171"/>
          <a:stretch>
            <a:fillRect/>
          </a:stretch>
        </p:blipFill>
        <p:spPr>
          <a:xfrm>
            <a:off x="1842265" y="1082027"/>
            <a:ext cx="15906541" cy="205516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929" t="1517" r="3694" b="10083"/>
          <a:stretch>
            <a:fillRect/>
          </a:stretch>
        </p:blipFill>
        <p:spPr>
          <a:xfrm>
            <a:off x="1775927" y="3163916"/>
            <a:ext cx="15845312" cy="457038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81129" y="8364475"/>
            <a:ext cx="17449799" cy="1654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4340"/>
              </a:lnSpc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rgbClr val="000000"/>
                </a:solidFill>
                <a:latin typeface="Montserrat"/>
              </a:rPr>
              <a:t>Je </a:t>
            </a:r>
            <a:r>
              <a:rPr lang="en-US" sz="3100" dirty="0" err="1">
                <a:solidFill>
                  <a:srgbClr val="0FCDE1"/>
                </a:solidFill>
                <a:latin typeface="Montserrat"/>
              </a:rPr>
              <a:t>complète</a:t>
            </a:r>
            <a:r>
              <a:rPr lang="en-US" sz="3100" dirty="0">
                <a:solidFill>
                  <a:srgbClr val="0FCDE1"/>
                </a:solidFill>
                <a:latin typeface="Montserrat"/>
              </a:rPr>
              <a:t> 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les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dernières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informations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.  Je </a:t>
            </a:r>
            <a:r>
              <a:rPr lang="en-US" sz="3100" dirty="0" err="1">
                <a:solidFill>
                  <a:srgbClr val="0FCDE1"/>
                </a:solidFill>
                <a:latin typeface="Montserrat"/>
              </a:rPr>
              <a:t>peux</a:t>
            </a:r>
            <a:r>
              <a:rPr lang="en-US" sz="3100" dirty="0">
                <a:solidFill>
                  <a:srgbClr val="0FCDE1"/>
                </a:solidFill>
                <a:latin typeface="Montserrat"/>
              </a:rPr>
              <a:t> </a:t>
            </a:r>
            <a:r>
              <a:rPr lang="en-US" sz="3100" dirty="0" err="1">
                <a:solidFill>
                  <a:srgbClr val="0FCDE1"/>
                </a:solidFill>
                <a:latin typeface="Montserrat"/>
              </a:rPr>
              <a:t>également</a:t>
            </a:r>
            <a:r>
              <a:rPr lang="en-US" sz="3100" dirty="0">
                <a:solidFill>
                  <a:srgbClr val="0FCDE1"/>
                </a:solidFill>
                <a:latin typeface="Montserrat"/>
              </a:rPr>
              <a:t> </a:t>
            </a:r>
            <a:r>
              <a:rPr lang="en-US" sz="3100" dirty="0" err="1">
                <a:solidFill>
                  <a:srgbClr val="0FCDE1"/>
                </a:solidFill>
                <a:latin typeface="Montserrat"/>
              </a:rPr>
              <a:t>noter</a:t>
            </a:r>
            <a:r>
              <a:rPr lang="en-US" sz="3100" dirty="0">
                <a:solidFill>
                  <a:srgbClr val="0FCDE1"/>
                </a:solidFill>
                <a:latin typeface="Montserrat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d'autres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renseignements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.</a:t>
            </a:r>
          </a:p>
          <a:p>
            <a:pPr marL="457200" indent="-457200">
              <a:lnSpc>
                <a:spcPts val="4340"/>
              </a:lnSpc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rgbClr val="000000"/>
                </a:solidFill>
                <a:latin typeface="Montserrat"/>
              </a:rPr>
              <a:t>Si </a:t>
            </a:r>
            <a:r>
              <a:rPr lang="en-US" sz="3100" dirty="0" err="1">
                <a:solidFill>
                  <a:srgbClr val="0FCDE1"/>
                </a:solidFill>
                <a:latin typeface="Montserrat"/>
              </a:rPr>
              <a:t>cette</a:t>
            </a:r>
            <a:r>
              <a:rPr lang="en-US" sz="3100" dirty="0">
                <a:solidFill>
                  <a:srgbClr val="0FCDE1"/>
                </a:solidFill>
                <a:latin typeface="Montserrat"/>
              </a:rPr>
              <a:t> </a:t>
            </a:r>
            <a:r>
              <a:rPr lang="en-US" sz="3100" dirty="0" err="1">
                <a:solidFill>
                  <a:srgbClr val="0FCDE1"/>
                </a:solidFill>
                <a:latin typeface="Montserrat"/>
              </a:rPr>
              <a:t>étape</a:t>
            </a:r>
            <a:r>
              <a:rPr lang="en-US" sz="3100" dirty="0">
                <a:solidFill>
                  <a:srgbClr val="0FCDE1"/>
                </a:solidFill>
                <a:latin typeface="Montserrat"/>
              </a:rPr>
              <a:t> 2 </a:t>
            </a:r>
            <a:r>
              <a:rPr lang="en-US" sz="3100" dirty="0" err="1">
                <a:solidFill>
                  <a:srgbClr val="0FCDE1"/>
                </a:solidFill>
                <a:latin typeface="Montserrat"/>
              </a:rPr>
              <a:t>est</a:t>
            </a:r>
            <a:r>
              <a:rPr lang="en-US" sz="3100" dirty="0">
                <a:solidFill>
                  <a:srgbClr val="0FCDE1"/>
                </a:solidFill>
                <a:latin typeface="Montserrat"/>
              </a:rPr>
              <a:t> </a:t>
            </a:r>
            <a:r>
              <a:rPr lang="en-US" sz="3100" dirty="0" err="1">
                <a:solidFill>
                  <a:srgbClr val="0FCDE1"/>
                </a:solidFill>
                <a:latin typeface="Montserrat"/>
              </a:rPr>
              <a:t>terminée</a:t>
            </a:r>
            <a:r>
              <a:rPr lang="en-US" sz="3100" dirty="0">
                <a:solidFill>
                  <a:srgbClr val="0FCDE1"/>
                </a:solidFill>
                <a:latin typeface="Montserrat"/>
              </a:rPr>
              <a:t> 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&gt; je </a:t>
            </a:r>
            <a:r>
              <a:rPr lang="en-US" sz="3100" dirty="0" err="1">
                <a:solidFill>
                  <a:srgbClr val="FF0000"/>
                </a:solidFill>
                <a:latin typeface="Montserrat"/>
              </a:rPr>
              <a:t>n'oublie</a:t>
            </a:r>
            <a:r>
              <a:rPr lang="en-US" sz="3100" dirty="0">
                <a:solidFill>
                  <a:srgbClr val="FF0000"/>
                </a:solidFill>
                <a:latin typeface="Montserrat"/>
              </a:rPr>
              <a:t> pas de </a:t>
            </a:r>
            <a:r>
              <a:rPr lang="en-US" sz="3100" dirty="0" err="1">
                <a:solidFill>
                  <a:srgbClr val="FF0000"/>
                </a:solidFill>
                <a:latin typeface="Montserrat"/>
              </a:rPr>
              <a:t>valider</a:t>
            </a:r>
            <a:r>
              <a:rPr lang="en-US" sz="3100" dirty="0">
                <a:solidFill>
                  <a:srgbClr val="FF0000"/>
                </a:solidFill>
                <a:latin typeface="Montserrat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Montserrat"/>
              </a:rPr>
              <a:t>cette</a:t>
            </a:r>
            <a:r>
              <a:rPr lang="en-US" sz="3100" dirty="0">
                <a:solidFill>
                  <a:srgbClr val="FF0000"/>
                </a:solidFill>
                <a:latin typeface="Montserrat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Montserrat"/>
              </a:rPr>
              <a:t>étape</a:t>
            </a:r>
            <a:r>
              <a:rPr lang="en-US" sz="3100" dirty="0">
                <a:solidFill>
                  <a:srgbClr val="FF0000"/>
                </a:solidFill>
                <a:latin typeface="Montserrat"/>
              </a:rPr>
              <a:t>.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259300" y="9191625"/>
            <a:ext cx="492919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Open Sans Light Bold"/>
              </a:rPr>
              <a:t>24</a:t>
            </a:r>
          </a:p>
        </p:txBody>
      </p:sp>
      <p:sp>
        <p:nvSpPr>
          <p:cNvPr id="6" name="TextBox 4"/>
          <p:cNvSpPr txBox="1"/>
          <p:nvPr/>
        </p:nvSpPr>
        <p:spPr>
          <a:xfrm>
            <a:off x="533400" y="361129"/>
            <a:ext cx="8841331" cy="5161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 dirty="0" err="1">
                <a:solidFill>
                  <a:srgbClr val="0FCDE1"/>
                </a:solidFill>
                <a:latin typeface="Open Sans Light Bold"/>
              </a:rPr>
              <a:t>ÉTAPE</a:t>
            </a:r>
            <a:r>
              <a:rPr lang="en-US" sz="3100" dirty="0">
                <a:solidFill>
                  <a:srgbClr val="0FCDE1"/>
                </a:solidFill>
                <a:latin typeface="Open Sans Light Bold"/>
              </a:rPr>
              <a:t> 2 : DESCRIPTION DU </a:t>
            </a:r>
            <a:r>
              <a:rPr lang="en-US" sz="3100" dirty="0" err="1">
                <a:solidFill>
                  <a:srgbClr val="0FCDE1"/>
                </a:solidFill>
                <a:latin typeface="Open Sans Light Bold"/>
              </a:rPr>
              <a:t>PROJET</a:t>
            </a:r>
            <a:endParaRPr lang="en-US" sz="3100" dirty="0">
              <a:solidFill>
                <a:srgbClr val="0FCDE1"/>
              </a:solidFill>
              <a:latin typeface="Open Sans Light Bold"/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 rotWithShape="1">
          <a:blip r:embed="rId4"/>
          <a:srcRect l="21068" t="327" r="22760" b="83425"/>
          <a:stretch/>
        </p:blipFill>
        <p:spPr>
          <a:xfrm>
            <a:off x="7753379" y="220311"/>
            <a:ext cx="10077421" cy="1073055"/>
          </a:xfrm>
          <a:prstGeom prst="rect">
            <a:avLst/>
          </a:prstGeom>
          <a:ln>
            <a:solidFill>
              <a:srgbClr val="FF5050"/>
            </a:solidFill>
          </a:ln>
        </p:spPr>
      </p:pic>
      <p:pic>
        <p:nvPicPr>
          <p:cNvPr id="8" name="Picture 5" descr="C:\Users\silvina.garcia\AppData\Local\Microsoft\Windows\INetCache\IE\EOE71WU6\important-1702878_960_72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54" y="7207071"/>
            <a:ext cx="1564573" cy="105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rcRect t="14263" r="1016" b="36927"/>
          <a:stretch/>
        </p:blipFill>
        <p:spPr>
          <a:xfrm>
            <a:off x="2048112" y="1910687"/>
            <a:ext cx="15047312" cy="507345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048112" y="7422963"/>
            <a:ext cx="15457648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Montserrat"/>
              </a:rPr>
              <a:t>  </a:t>
            </a:r>
            <a:r>
              <a:rPr lang="en-US" sz="3000" dirty="0">
                <a:solidFill>
                  <a:srgbClr val="0FCDE1"/>
                </a:solidFill>
                <a:latin typeface="Montserrat"/>
              </a:rPr>
              <a:t>Pour </a:t>
            </a:r>
            <a:r>
              <a:rPr lang="en-US" sz="3000" dirty="0" err="1">
                <a:solidFill>
                  <a:srgbClr val="0FCDE1"/>
                </a:solidFill>
                <a:latin typeface="Montserrat"/>
              </a:rPr>
              <a:t>tous</a:t>
            </a:r>
            <a:r>
              <a:rPr lang="en-US" sz="3000" dirty="0">
                <a:solidFill>
                  <a:srgbClr val="0FCDE1"/>
                </a:solidFill>
                <a:latin typeface="Montserrat"/>
              </a:rPr>
              <a:t> les dossiers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, je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fournis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 un </a:t>
            </a:r>
            <a:r>
              <a:rPr lang="en-US" sz="3000" dirty="0">
                <a:solidFill>
                  <a:srgbClr val="FF5050"/>
                </a:solidFill>
                <a:latin typeface="Montserrat Bold"/>
              </a:rPr>
              <a:t>plan de situation du terrain.</a:t>
            </a:r>
            <a:endParaRPr lang="en-US" sz="3000" dirty="0">
              <a:solidFill>
                <a:srgbClr val="000000"/>
              </a:solidFill>
              <a:latin typeface="Montserrat"/>
            </a:endParaRPr>
          </a:p>
          <a:p>
            <a:pPr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Montserrat"/>
            </a:endParaRPr>
          </a:p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Montserrat"/>
              </a:rPr>
              <a:t>  Je me </a:t>
            </a:r>
            <a:r>
              <a:rPr lang="en-US" sz="3000" dirty="0" err="1">
                <a:solidFill>
                  <a:srgbClr val="0FCDE1"/>
                </a:solidFill>
                <a:latin typeface="Montserrat"/>
              </a:rPr>
              <a:t>renseigne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sur le site du </a:t>
            </a:r>
            <a:r>
              <a:rPr lang="en-US" sz="3000" dirty="0">
                <a:solidFill>
                  <a:srgbClr val="FF5050"/>
                </a:solidFill>
                <a:latin typeface="Montserrat Bold"/>
              </a:rPr>
              <a:t>service public.fr </a:t>
            </a:r>
            <a:r>
              <a:rPr lang="en-US" sz="3000" dirty="0">
                <a:solidFill>
                  <a:srgbClr val="FF5050"/>
                </a:solidFill>
                <a:latin typeface="Montserra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dans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la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rubrique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« </a:t>
            </a:r>
            <a:r>
              <a:rPr lang="en-US" sz="3000" dirty="0" err="1">
                <a:solidFill>
                  <a:srgbClr val="FF5050"/>
                </a:solidFill>
                <a:latin typeface="Montserrat"/>
              </a:rPr>
              <a:t>Autorisation</a:t>
            </a:r>
            <a:r>
              <a:rPr lang="en-US" sz="3000" dirty="0">
                <a:solidFill>
                  <a:srgbClr val="FF5050"/>
                </a:solidFill>
                <a:latin typeface="Montserrat"/>
              </a:rPr>
              <a:t> </a:t>
            </a:r>
            <a:r>
              <a:rPr lang="en-US" sz="3000" dirty="0" err="1">
                <a:solidFill>
                  <a:srgbClr val="FF5050"/>
                </a:solidFill>
                <a:latin typeface="Montserrat"/>
              </a:rPr>
              <a:t>d'urbanisme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» pour </a:t>
            </a:r>
            <a:r>
              <a:rPr lang="en-US" sz="3000" dirty="0" err="1">
                <a:solidFill>
                  <a:srgbClr val="0FCDE1"/>
                </a:solidFill>
                <a:latin typeface="Montserrat"/>
              </a:rPr>
              <a:t>connaître</a:t>
            </a:r>
            <a:r>
              <a:rPr lang="en-US" sz="3000" dirty="0">
                <a:solidFill>
                  <a:srgbClr val="0FCDE1"/>
                </a:solidFill>
                <a:latin typeface="Montserrat"/>
              </a:rPr>
              <a:t> les </a:t>
            </a:r>
            <a:r>
              <a:rPr lang="en-US" sz="3000" dirty="0" err="1">
                <a:solidFill>
                  <a:srgbClr val="0FCDE1"/>
                </a:solidFill>
                <a:latin typeface="Montserrat"/>
              </a:rPr>
              <a:t>pièces</a:t>
            </a:r>
            <a:r>
              <a:rPr lang="en-US" sz="3000" dirty="0">
                <a:solidFill>
                  <a:srgbClr val="0FCDE1"/>
                </a:solidFill>
                <a:latin typeface="Montserrat"/>
              </a:rPr>
              <a:t> à </a:t>
            </a:r>
            <a:r>
              <a:rPr lang="en-US" sz="3000" dirty="0" err="1">
                <a:solidFill>
                  <a:srgbClr val="0FCDE1"/>
                </a:solidFill>
                <a:latin typeface="Montserrat"/>
              </a:rPr>
              <a:t>fournir</a:t>
            </a:r>
            <a:r>
              <a:rPr lang="en-US" sz="3000" dirty="0">
                <a:solidFill>
                  <a:srgbClr val="0FCDE1"/>
                </a:solidFill>
                <a:latin typeface="Montserrat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pour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constituer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mon dossier.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259300" y="9471781"/>
            <a:ext cx="492919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Open Sans Light Bold"/>
              </a:rPr>
              <a:t>25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533400" y="361129"/>
            <a:ext cx="8841331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 dirty="0" err="1">
                <a:solidFill>
                  <a:srgbClr val="0FCDE1"/>
                </a:solidFill>
                <a:latin typeface="Open Sans Light Bold"/>
              </a:rPr>
              <a:t>ÉTAPE</a:t>
            </a:r>
            <a:r>
              <a:rPr lang="en-US" sz="3100" dirty="0">
                <a:solidFill>
                  <a:srgbClr val="0FCDE1"/>
                </a:solidFill>
                <a:latin typeface="Open Sans Light Bold"/>
              </a:rPr>
              <a:t> 3 : PIECES DU DOSSIER</a:t>
            </a: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 rotWithShape="1">
          <a:blip r:embed="rId3"/>
          <a:srcRect l="21068" t="327" r="22760" b="83425"/>
          <a:stretch/>
        </p:blipFill>
        <p:spPr>
          <a:xfrm>
            <a:off x="7753379" y="220311"/>
            <a:ext cx="10077421" cy="1073055"/>
          </a:xfrm>
          <a:prstGeom prst="rect">
            <a:avLst/>
          </a:prstGeom>
          <a:ln>
            <a:solidFill>
              <a:srgbClr val="FF5050"/>
            </a:solidFill>
          </a:ln>
        </p:spPr>
      </p:pic>
      <p:pic>
        <p:nvPicPr>
          <p:cNvPr id="9" name="Picture 5" descr="C:\Users\silvina.garcia\AppData\Local\Microsoft\Windows\INetCache\IE\EOE71WU6\important-1702878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98" y="7730317"/>
            <a:ext cx="1564573" cy="105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rcRect l="1605" t="23756" r="1605"/>
          <a:stretch/>
        </p:blipFill>
        <p:spPr>
          <a:xfrm>
            <a:off x="1028700" y="2095500"/>
            <a:ext cx="15963756" cy="545602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766954" y="6408827"/>
            <a:ext cx="1891691" cy="146606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096000" y="2857500"/>
            <a:ext cx="1011084" cy="46130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911231" y="8142987"/>
            <a:ext cx="16071969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40"/>
              </a:lnSpc>
            </a:pPr>
            <a:r>
              <a:rPr lang="en-US" sz="3100" dirty="0">
                <a:solidFill>
                  <a:srgbClr val="000000"/>
                </a:solidFill>
                <a:latin typeface="Montserrat"/>
              </a:rPr>
              <a:t> Je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peux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vérifier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la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saisie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de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mes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informations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. </a:t>
            </a:r>
            <a:r>
              <a:rPr lang="en-US" sz="3100" dirty="0">
                <a:solidFill>
                  <a:srgbClr val="0FCDE1"/>
                </a:solidFill>
                <a:latin typeface="Montserrat"/>
              </a:rPr>
              <a:t>Après </a:t>
            </a:r>
            <a:r>
              <a:rPr lang="en-US" sz="3100" dirty="0" err="1">
                <a:solidFill>
                  <a:srgbClr val="0FCDE1"/>
                </a:solidFill>
                <a:latin typeface="Montserrat"/>
              </a:rPr>
              <a:t>relecture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,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si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mon dossier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est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correctement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rempli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, je </a:t>
            </a:r>
            <a:r>
              <a:rPr lang="en-US" sz="3100" dirty="0">
                <a:solidFill>
                  <a:srgbClr val="0FCDE1"/>
                </a:solidFill>
                <a:latin typeface="Montserrat"/>
              </a:rPr>
              <a:t>clique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sur « </a:t>
            </a:r>
            <a:r>
              <a:rPr lang="en-US" sz="3100" dirty="0" err="1">
                <a:solidFill>
                  <a:srgbClr val="FF5050"/>
                </a:solidFill>
                <a:latin typeface="Montserrat Bold"/>
              </a:rPr>
              <a:t>Déposer</a:t>
            </a:r>
            <a:r>
              <a:rPr lang="en-US" sz="3100" dirty="0">
                <a:solidFill>
                  <a:srgbClr val="FF5050"/>
                </a:solidFill>
                <a:latin typeface="Montserrat Bold"/>
              </a:rPr>
              <a:t> ma </a:t>
            </a:r>
            <a:r>
              <a:rPr lang="en-US" sz="3100" dirty="0" err="1">
                <a:solidFill>
                  <a:srgbClr val="FF5050"/>
                </a:solidFill>
                <a:latin typeface="Montserrat Bold"/>
              </a:rPr>
              <a:t>demande</a:t>
            </a:r>
            <a:r>
              <a:rPr lang="en-US" sz="3100" dirty="0">
                <a:solidFill>
                  <a:srgbClr val="000000"/>
                </a:solidFill>
                <a:latin typeface="Montserrat Bold"/>
              </a:rPr>
              <a:t>».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259300" y="9439910"/>
            <a:ext cx="492919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Open Sans Light Bold"/>
              </a:rPr>
              <a:t>26</a:t>
            </a:r>
          </a:p>
        </p:txBody>
      </p:sp>
      <p:sp>
        <p:nvSpPr>
          <p:cNvPr id="8" name="TextBox 4"/>
          <p:cNvSpPr txBox="1"/>
          <p:nvPr/>
        </p:nvSpPr>
        <p:spPr>
          <a:xfrm>
            <a:off x="533400" y="361129"/>
            <a:ext cx="8841331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 dirty="0" err="1">
                <a:solidFill>
                  <a:srgbClr val="0FCDE1"/>
                </a:solidFill>
                <a:latin typeface="Open Sans Light Bold"/>
              </a:rPr>
              <a:t>ÉTAPE</a:t>
            </a:r>
            <a:r>
              <a:rPr lang="en-US" sz="3100" dirty="0">
                <a:solidFill>
                  <a:srgbClr val="0FCDE1"/>
                </a:solidFill>
                <a:latin typeface="Open Sans Light Bold"/>
              </a:rPr>
              <a:t> 4 : </a:t>
            </a:r>
            <a:r>
              <a:rPr lang="en-US" sz="3100" dirty="0" err="1">
                <a:solidFill>
                  <a:srgbClr val="0FCDE1"/>
                </a:solidFill>
                <a:latin typeface="Open Sans Light Bold"/>
              </a:rPr>
              <a:t>RECAPITULATIF</a:t>
            </a:r>
            <a:r>
              <a:rPr lang="en-US" sz="3100" dirty="0">
                <a:solidFill>
                  <a:srgbClr val="0FCDE1"/>
                </a:solidFill>
                <a:latin typeface="Open Sans Light Bold"/>
              </a:rPr>
              <a:t> </a:t>
            </a: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 rotWithShape="1">
          <a:blip r:embed="rId7"/>
          <a:srcRect l="21068" t="327" r="22760" b="83425"/>
          <a:stretch/>
        </p:blipFill>
        <p:spPr>
          <a:xfrm>
            <a:off x="7753379" y="220311"/>
            <a:ext cx="10077421" cy="1073055"/>
          </a:xfrm>
          <a:prstGeom prst="rect">
            <a:avLst/>
          </a:prstGeom>
          <a:ln>
            <a:solidFill>
              <a:srgbClr val="FF5050"/>
            </a:solidFill>
          </a:ln>
        </p:spPr>
      </p:pic>
      <p:pic>
        <p:nvPicPr>
          <p:cNvPr id="10" name="Picture 5" descr="C:\Users\silvina.garcia\AppData\Local\Microsoft\Windows\INetCache\IE\EOE71WU6\important-1702878_960_72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13" y="8125802"/>
            <a:ext cx="1564573" cy="105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14600" y="1485900"/>
            <a:ext cx="13753308" cy="225748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29081" y="4156458"/>
            <a:ext cx="1171210" cy="90928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29081" y="5647883"/>
            <a:ext cx="1140622" cy="126735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801134" y="4108833"/>
            <a:ext cx="14750616" cy="4847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99"/>
              </a:lnSpc>
            </a:pPr>
            <a:r>
              <a:rPr lang="en-US" sz="2999" dirty="0">
                <a:solidFill>
                  <a:srgbClr val="000000"/>
                </a:solidFill>
                <a:latin typeface="Montserrat"/>
              </a:rPr>
              <a:t> Un </a:t>
            </a:r>
            <a:r>
              <a:rPr lang="en-US" sz="2999" dirty="0">
                <a:solidFill>
                  <a:srgbClr val="0FCDE1"/>
                </a:solidFill>
                <a:latin typeface="Montserrat"/>
              </a:rPr>
              <a:t>message</a:t>
            </a:r>
            <a:r>
              <a:rPr lang="en-US" sz="2999" dirty="0">
                <a:solidFill>
                  <a:srgbClr val="000000"/>
                </a:solidFill>
                <a:latin typeface="Montserrat"/>
              </a:rPr>
              <a:t> de </a:t>
            </a:r>
            <a:r>
              <a:rPr lang="en-US" sz="2999" dirty="0">
                <a:solidFill>
                  <a:srgbClr val="FF0000"/>
                </a:solidFill>
                <a:latin typeface="Montserrat"/>
              </a:rPr>
              <a:t>confirmation</a:t>
            </a:r>
            <a:r>
              <a:rPr lang="en-US" sz="299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Montserrat"/>
              </a:rPr>
              <a:t>s'affiche</a:t>
            </a:r>
            <a:r>
              <a:rPr lang="en-US" sz="2999" dirty="0">
                <a:solidFill>
                  <a:srgbClr val="000000"/>
                </a:solidFill>
                <a:latin typeface="Montserrat"/>
              </a:rPr>
              <a:t>.</a:t>
            </a:r>
          </a:p>
          <a:p>
            <a:pPr algn="just">
              <a:lnSpc>
                <a:spcPts val="4199"/>
              </a:lnSpc>
            </a:pPr>
            <a:endParaRPr lang="en-US" sz="2999" dirty="0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4199"/>
              </a:lnSpc>
            </a:pPr>
            <a:endParaRPr lang="en-US" sz="2999" dirty="0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4199"/>
              </a:lnSpc>
            </a:pPr>
            <a:r>
              <a:rPr lang="en-US" sz="2999" dirty="0">
                <a:solidFill>
                  <a:srgbClr val="000000"/>
                </a:solidFill>
                <a:latin typeface="Montserrat"/>
              </a:rPr>
              <a:t> Je </a:t>
            </a:r>
            <a:r>
              <a:rPr lang="en-US" sz="2999" dirty="0" err="1">
                <a:solidFill>
                  <a:srgbClr val="000000"/>
                </a:solidFill>
                <a:latin typeface="Montserrat"/>
              </a:rPr>
              <a:t>reçois</a:t>
            </a:r>
            <a:r>
              <a:rPr lang="en-US" sz="299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99" dirty="0" err="1">
                <a:solidFill>
                  <a:srgbClr val="0FCDE1"/>
                </a:solidFill>
                <a:latin typeface="Montserrat"/>
              </a:rPr>
              <a:t>ensuite</a:t>
            </a:r>
            <a:r>
              <a:rPr lang="en-US" sz="2999" dirty="0">
                <a:solidFill>
                  <a:srgbClr val="0FCDE1"/>
                </a:solidFill>
                <a:latin typeface="Montserrat"/>
              </a:rPr>
              <a:t> </a:t>
            </a:r>
            <a:r>
              <a:rPr lang="en-US" sz="2999" dirty="0" err="1">
                <a:solidFill>
                  <a:srgbClr val="0FCDE1"/>
                </a:solidFill>
                <a:latin typeface="Montserrat"/>
              </a:rPr>
              <a:t>une</a:t>
            </a:r>
            <a:r>
              <a:rPr lang="en-US" sz="2999" dirty="0">
                <a:solidFill>
                  <a:srgbClr val="0FCDE1"/>
                </a:solidFill>
                <a:latin typeface="Montserrat"/>
              </a:rPr>
              <a:t> confirmation</a:t>
            </a:r>
            <a:r>
              <a:rPr lang="en-US" sz="2999" dirty="0">
                <a:solidFill>
                  <a:srgbClr val="000000"/>
                </a:solidFill>
                <a:latin typeface="Montserrat"/>
              </a:rPr>
              <a:t> de ma </a:t>
            </a:r>
            <a:r>
              <a:rPr lang="en-US" sz="2999" dirty="0" err="1">
                <a:solidFill>
                  <a:srgbClr val="000000"/>
                </a:solidFill>
                <a:latin typeface="Montserrat"/>
              </a:rPr>
              <a:t>demande</a:t>
            </a:r>
            <a:r>
              <a:rPr lang="en-US" sz="2999" dirty="0">
                <a:solidFill>
                  <a:srgbClr val="000000"/>
                </a:solidFill>
                <a:latin typeface="Montserrat"/>
              </a:rPr>
              <a:t> de </a:t>
            </a:r>
            <a:r>
              <a:rPr lang="en-US" sz="2999" dirty="0" err="1">
                <a:solidFill>
                  <a:srgbClr val="000000"/>
                </a:solidFill>
                <a:latin typeface="Montserrat"/>
              </a:rPr>
              <a:t>dépôt</a:t>
            </a:r>
            <a:r>
              <a:rPr lang="en-US" sz="2999" dirty="0">
                <a:solidFill>
                  <a:srgbClr val="000000"/>
                </a:solidFill>
                <a:latin typeface="Montserrat"/>
              </a:rPr>
              <a:t> par mail (</a:t>
            </a:r>
            <a:r>
              <a:rPr lang="en-US" sz="2999" dirty="0">
                <a:solidFill>
                  <a:srgbClr val="FF0000"/>
                </a:solidFill>
                <a:latin typeface="Montserrat"/>
              </a:rPr>
              <a:t>environ 15 minutes après la </a:t>
            </a:r>
            <a:r>
              <a:rPr lang="en-US" sz="2999" dirty="0" err="1">
                <a:solidFill>
                  <a:srgbClr val="FF0000"/>
                </a:solidFill>
                <a:latin typeface="Montserrat"/>
              </a:rPr>
              <a:t>finalisation</a:t>
            </a:r>
            <a:r>
              <a:rPr lang="en-US" sz="2999" dirty="0">
                <a:solidFill>
                  <a:srgbClr val="FF0000"/>
                </a:solidFill>
                <a:latin typeface="Montserrat"/>
              </a:rPr>
              <a:t> de mon </a:t>
            </a:r>
            <a:r>
              <a:rPr lang="en-US" sz="2999" dirty="0" err="1">
                <a:solidFill>
                  <a:srgbClr val="FF0000"/>
                </a:solidFill>
                <a:latin typeface="Montserrat"/>
              </a:rPr>
              <a:t>dépôt</a:t>
            </a:r>
            <a:r>
              <a:rPr lang="en-US" sz="2999" dirty="0">
                <a:solidFill>
                  <a:srgbClr val="FF0000"/>
                </a:solidFill>
                <a:latin typeface="Montserrat"/>
              </a:rPr>
              <a:t> de dossier</a:t>
            </a:r>
            <a:r>
              <a:rPr lang="en-US" sz="2999" dirty="0">
                <a:solidFill>
                  <a:srgbClr val="000000"/>
                </a:solidFill>
                <a:latin typeface="Montserrat"/>
              </a:rPr>
              <a:t>).</a:t>
            </a:r>
          </a:p>
          <a:p>
            <a:pPr algn="just">
              <a:lnSpc>
                <a:spcPts val="4199"/>
              </a:lnSpc>
            </a:pPr>
            <a:endParaRPr lang="en-US" sz="2999" dirty="0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4199"/>
              </a:lnSpc>
            </a:pPr>
            <a:endParaRPr lang="en-US" sz="2999" dirty="0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4199"/>
              </a:lnSpc>
            </a:pPr>
            <a:r>
              <a:rPr lang="en-US" sz="299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99" dirty="0" err="1">
                <a:solidFill>
                  <a:srgbClr val="0FCDE1"/>
                </a:solidFill>
                <a:latin typeface="Montserrat"/>
              </a:rPr>
              <a:t>En</a:t>
            </a:r>
            <a:r>
              <a:rPr lang="en-US" sz="2999" dirty="0">
                <a:solidFill>
                  <a:srgbClr val="0FCDE1"/>
                </a:solidFill>
                <a:latin typeface="Montserrat"/>
              </a:rPr>
              <a:t> </a:t>
            </a:r>
            <a:r>
              <a:rPr lang="en-US" sz="2999" dirty="0" err="1">
                <a:solidFill>
                  <a:srgbClr val="0FCDE1"/>
                </a:solidFill>
                <a:latin typeface="Montserrat"/>
              </a:rPr>
              <a:t>cas</a:t>
            </a:r>
            <a:r>
              <a:rPr lang="en-US" sz="2999" dirty="0">
                <a:solidFill>
                  <a:srgbClr val="0FCDE1"/>
                </a:solidFill>
                <a:latin typeface="Montserrat"/>
              </a:rPr>
              <a:t> de </a:t>
            </a:r>
            <a:r>
              <a:rPr lang="en-US" sz="2999" dirty="0" err="1">
                <a:solidFill>
                  <a:srgbClr val="0FCDE1"/>
                </a:solidFill>
                <a:latin typeface="Montserrat"/>
              </a:rPr>
              <a:t>difficulté</a:t>
            </a:r>
            <a:r>
              <a:rPr lang="en-US" sz="2999" dirty="0">
                <a:solidFill>
                  <a:srgbClr val="0FCDE1"/>
                </a:solidFill>
                <a:latin typeface="Montserrat"/>
              </a:rPr>
              <a:t> </a:t>
            </a:r>
            <a:r>
              <a:rPr lang="en-US" sz="2999" dirty="0" err="1">
                <a:solidFill>
                  <a:srgbClr val="0FCDE1"/>
                </a:solidFill>
                <a:latin typeface="Montserrat"/>
              </a:rPr>
              <a:t>ou</a:t>
            </a:r>
            <a:r>
              <a:rPr lang="en-US" sz="2999" dirty="0">
                <a:solidFill>
                  <a:srgbClr val="0FCDE1"/>
                </a:solidFill>
                <a:latin typeface="Montserrat"/>
              </a:rPr>
              <a:t> </a:t>
            </a:r>
            <a:r>
              <a:rPr lang="en-US" sz="2999" dirty="0" err="1">
                <a:solidFill>
                  <a:srgbClr val="0FCDE1"/>
                </a:solidFill>
                <a:latin typeface="Montserrat"/>
              </a:rPr>
              <a:t>d'absence</a:t>
            </a:r>
            <a:r>
              <a:rPr lang="en-US" sz="2999" dirty="0">
                <a:solidFill>
                  <a:srgbClr val="0FCDE1"/>
                </a:solidFill>
                <a:latin typeface="Montserrat"/>
              </a:rPr>
              <a:t> de </a:t>
            </a:r>
            <a:r>
              <a:rPr lang="en-US" sz="2999" dirty="0" err="1">
                <a:solidFill>
                  <a:srgbClr val="0FCDE1"/>
                </a:solidFill>
                <a:latin typeface="Montserrat"/>
              </a:rPr>
              <a:t>réception</a:t>
            </a:r>
            <a:r>
              <a:rPr lang="en-US" sz="2999" dirty="0">
                <a:solidFill>
                  <a:srgbClr val="0FCDE1"/>
                </a:solidFill>
                <a:latin typeface="Montserrat"/>
              </a:rPr>
              <a:t> </a:t>
            </a:r>
            <a:r>
              <a:rPr lang="en-US" sz="2999" dirty="0">
                <a:solidFill>
                  <a:srgbClr val="000000"/>
                </a:solidFill>
                <a:latin typeface="Montserrat"/>
              </a:rPr>
              <a:t>de </a:t>
            </a:r>
            <a:r>
              <a:rPr lang="en-US" sz="2999" dirty="0" err="1">
                <a:solidFill>
                  <a:srgbClr val="000000"/>
                </a:solidFill>
                <a:latin typeface="Montserrat"/>
              </a:rPr>
              <a:t>l'e</a:t>
            </a:r>
            <a:r>
              <a:rPr lang="en-US" sz="2999" dirty="0">
                <a:solidFill>
                  <a:srgbClr val="000000"/>
                </a:solidFill>
                <a:latin typeface="Montserrat"/>
              </a:rPr>
              <a:t>-mail de confirmation, je </a:t>
            </a:r>
            <a:r>
              <a:rPr lang="en-US" sz="2999" dirty="0" err="1">
                <a:solidFill>
                  <a:srgbClr val="000000"/>
                </a:solidFill>
                <a:latin typeface="Montserrat"/>
              </a:rPr>
              <a:t>contacte</a:t>
            </a:r>
            <a:r>
              <a:rPr lang="en-US" sz="2999" dirty="0">
                <a:solidFill>
                  <a:srgbClr val="000000"/>
                </a:solidFill>
                <a:latin typeface="Montserrat"/>
              </a:rPr>
              <a:t> le service instruction au 03 26 77 73 92 </a:t>
            </a:r>
            <a:r>
              <a:rPr lang="en-US" sz="2999" dirty="0" err="1">
                <a:solidFill>
                  <a:srgbClr val="000000"/>
                </a:solidFill>
                <a:latin typeface="Montserrat"/>
              </a:rPr>
              <a:t>ou</a:t>
            </a:r>
            <a:r>
              <a:rPr lang="en-US" sz="2999" dirty="0">
                <a:solidFill>
                  <a:srgbClr val="000000"/>
                </a:solidFill>
                <a:latin typeface="Montserrat"/>
              </a:rPr>
              <a:t> au 03 26 77 73 89.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78441" y="7652519"/>
            <a:ext cx="1391262" cy="117119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7259300" y="9416287"/>
            <a:ext cx="492919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Open Sans Light Bold"/>
              </a:rPr>
              <a:t>27</a:t>
            </a:r>
          </a:p>
        </p:txBody>
      </p:sp>
      <p:sp>
        <p:nvSpPr>
          <p:cNvPr id="8" name="TextBox 4"/>
          <p:cNvSpPr txBox="1"/>
          <p:nvPr/>
        </p:nvSpPr>
        <p:spPr>
          <a:xfrm>
            <a:off x="533400" y="361129"/>
            <a:ext cx="8841331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 dirty="0" err="1">
                <a:solidFill>
                  <a:srgbClr val="0FCDE1"/>
                </a:solidFill>
                <a:latin typeface="Open Sans Light Bold"/>
              </a:rPr>
              <a:t>ÉTAPE</a:t>
            </a:r>
            <a:r>
              <a:rPr lang="en-US" sz="3100" dirty="0">
                <a:solidFill>
                  <a:srgbClr val="0FCDE1"/>
                </a:solidFill>
                <a:latin typeface="Open Sans Light Bold"/>
              </a:rPr>
              <a:t> 5 : CONFIRMATION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/>
          <p:nvPr/>
        </p:nvGrpSpPr>
        <p:grpSpPr>
          <a:xfrm>
            <a:off x="9454845" y="831631"/>
            <a:ext cx="7525274" cy="2467424"/>
            <a:chOff x="0" y="0"/>
            <a:chExt cx="10033699" cy="3289898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104775"/>
              <a:ext cx="10032133" cy="5247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</a:pPr>
              <a:endParaRPr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876718"/>
              <a:ext cx="10032133" cy="17653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199"/>
                </a:lnSpc>
              </a:pPr>
              <a:endParaRPr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565" y="2841800"/>
              <a:ext cx="10032133" cy="4480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827798" y="1458100"/>
            <a:ext cx="10884647" cy="2702025"/>
            <a:chOff x="0" y="-104775"/>
            <a:chExt cx="14512862" cy="3602700"/>
          </a:xfrm>
        </p:grpSpPr>
        <p:sp>
          <p:nvSpPr>
            <p:cNvPr id="20" name="TextBox 20"/>
            <p:cNvSpPr txBox="1"/>
            <p:nvPr/>
          </p:nvSpPr>
          <p:spPr>
            <a:xfrm>
              <a:off x="111" y="-104775"/>
              <a:ext cx="14512751" cy="24875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77"/>
                </a:lnSpc>
              </a:pPr>
              <a:endParaRPr/>
            </a:p>
            <a:p>
              <a:pPr algn="ctr">
                <a:lnSpc>
                  <a:spcPts val="7577"/>
                </a:lnSpc>
              </a:pPr>
              <a:endParaRPr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1172502"/>
              <a:ext cx="14512750" cy="23254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795"/>
                </a:lnSpc>
              </a:pPr>
              <a:r>
                <a:rPr lang="en-US" sz="6600" dirty="0" err="1">
                  <a:solidFill>
                    <a:srgbClr val="FF0000"/>
                  </a:solidFill>
                  <a:latin typeface="Luthier Bold"/>
                </a:rPr>
                <a:t>Suivi</a:t>
              </a:r>
              <a:r>
                <a:rPr lang="en-US" sz="6600" dirty="0">
                  <a:solidFill>
                    <a:srgbClr val="FF0000"/>
                  </a:solidFill>
                  <a:latin typeface="Luthier Bold"/>
                </a:rPr>
                <a:t> </a:t>
              </a:r>
              <a:r>
                <a:rPr lang="en-US" sz="6600" u="sng" dirty="0">
                  <a:solidFill>
                    <a:srgbClr val="7E6B73"/>
                  </a:solidFill>
                  <a:latin typeface="Luthier Bold"/>
                </a:rPr>
                <a:t>de mon dossier </a:t>
              </a:r>
              <a:r>
                <a:rPr lang="en-US" sz="6600" dirty="0">
                  <a:solidFill>
                    <a:srgbClr val="7E6B73"/>
                  </a:solidFill>
                  <a:latin typeface="Luthier Bold"/>
                </a:rPr>
                <a:t>:          </a:t>
              </a:r>
              <a:r>
                <a:rPr lang="en-US" sz="5400" dirty="0" err="1">
                  <a:solidFill>
                    <a:srgbClr val="7E6B73"/>
                  </a:solidFill>
                  <a:latin typeface="Luthier Bold"/>
                </a:rPr>
                <a:t>Autorisation</a:t>
              </a:r>
              <a:r>
                <a:rPr lang="en-US" sz="5400" dirty="0">
                  <a:solidFill>
                    <a:srgbClr val="7E6B73"/>
                  </a:solidFill>
                  <a:latin typeface="Luthier Bold"/>
                </a:rPr>
                <a:t> </a:t>
              </a:r>
              <a:r>
                <a:rPr lang="en-US" sz="5400" dirty="0" err="1">
                  <a:solidFill>
                    <a:srgbClr val="7E6B73"/>
                  </a:solidFill>
                  <a:latin typeface="Luthier Bold"/>
                </a:rPr>
                <a:t>d’urbanisme</a:t>
              </a:r>
              <a:r>
                <a:rPr lang="en-US" sz="5400" dirty="0">
                  <a:solidFill>
                    <a:srgbClr val="7E6B73"/>
                  </a:solidFill>
                  <a:latin typeface="Luthier Bold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Luthier Bold"/>
                </a:rPr>
                <a:t>en</a:t>
              </a:r>
              <a:r>
                <a:rPr lang="en-US" sz="3600" dirty="0">
                  <a:solidFill>
                    <a:srgbClr val="FF0000"/>
                  </a:solidFill>
                  <a:latin typeface="Luthier Bold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Luthier Bold"/>
                </a:rPr>
                <a:t>LIGNE</a:t>
              </a:r>
              <a:endParaRPr lang="en-US" sz="3600" dirty="0">
                <a:solidFill>
                  <a:srgbClr val="FF0000"/>
                </a:solidFill>
                <a:latin typeface="Luthier Bold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2849021"/>
              <a:ext cx="14512751" cy="6070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88"/>
                </a:lnSpc>
              </a:pPr>
              <a:r>
                <a:rPr lang="en-US" sz="2706" spc="324">
                  <a:solidFill>
                    <a:srgbClr val="000000"/>
                  </a:solidFill>
                  <a:latin typeface="Glacial Indifference"/>
                </a:rPr>
                <a:t>     </a:t>
              </a: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13216895" y="4364558"/>
            <a:ext cx="3757396" cy="4827067"/>
            <a:chOff x="8010971" y="4656340"/>
            <a:chExt cx="3757396" cy="4827067"/>
          </a:xfrm>
        </p:grpSpPr>
        <p:pic>
          <p:nvPicPr>
            <p:cNvPr id="25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9242456" y="7038585"/>
              <a:ext cx="2525911" cy="2444822"/>
            </a:xfrm>
            <a:prstGeom prst="rect">
              <a:avLst/>
            </a:prstGeom>
          </p:spPr>
        </p:pic>
        <p:pic>
          <p:nvPicPr>
            <p:cNvPr id="26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861666" y="4994835"/>
              <a:ext cx="643746" cy="626189"/>
            </a:xfrm>
            <a:prstGeom prst="rect">
              <a:avLst/>
            </a:prstGeom>
          </p:spPr>
        </p:pic>
        <p:pic>
          <p:nvPicPr>
            <p:cNvPr id="27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000656" y="5761394"/>
              <a:ext cx="861010" cy="626189"/>
            </a:xfrm>
            <a:prstGeom prst="rect">
              <a:avLst/>
            </a:prstGeom>
          </p:spPr>
        </p:pic>
        <p:pic>
          <p:nvPicPr>
            <p:cNvPr id="28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8010971" y="4656340"/>
              <a:ext cx="3701390" cy="2475305"/>
            </a:xfrm>
            <a:prstGeom prst="rect">
              <a:avLst/>
            </a:prstGeom>
          </p:spPr>
        </p:pic>
        <p:pic>
          <p:nvPicPr>
            <p:cNvPr id="29" name="Picture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9873039" y="5761394"/>
              <a:ext cx="764262" cy="813044"/>
            </a:xfrm>
            <a:prstGeom prst="rect">
              <a:avLst/>
            </a:prstGeom>
          </p:spPr>
        </p:pic>
      </p:grpSp>
      <p:sp>
        <p:nvSpPr>
          <p:cNvPr id="30" name="TextBox 9"/>
          <p:cNvSpPr txBox="1"/>
          <p:nvPr/>
        </p:nvSpPr>
        <p:spPr>
          <a:xfrm>
            <a:off x="17012841" y="9191625"/>
            <a:ext cx="492919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Open Sans Light Bold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18676318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300" t="38624" r="11338" b="2848"/>
          <a:stretch>
            <a:fillRect/>
          </a:stretch>
        </p:blipFill>
        <p:spPr>
          <a:xfrm>
            <a:off x="7131326" y="2685040"/>
            <a:ext cx="10630427" cy="657326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4215" t="10609" r="4607" b="74689"/>
          <a:stretch>
            <a:fillRect/>
          </a:stretch>
        </p:blipFill>
        <p:spPr>
          <a:xfrm>
            <a:off x="7131326" y="1200203"/>
            <a:ext cx="10630427" cy="156393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995165" y="1032264"/>
            <a:ext cx="2451374" cy="189981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342519" y="7564606"/>
            <a:ext cx="1011084" cy="4613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400800" y="9027646"/>
            <a:ext cx="1011084" cy="4613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400800" y="8331907"/>
            <a:ext cx="1011084" cy="46130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28600" y="217170"/>
            <a:ext cx="14173200" cy="5387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dirty="0">
                <a:solidFill>
                  <a:srgbClr val="AC6965"/>
                </a:solidFill>
                <a:latin typeface="Open Sans Light Bold"/>
              </a:rPr>
              <a:t>CONSULTER </a:t>
            </a:r>
            <a:r>
              <a:rPr lang="en-US" sz="3200" dirty="0" err="1">
                <a:solidFill>
                  <a:srgbClr val="AC6965"/>
                </a:solidFill>
                <a:latin typeface="Open Sans Light Bold"/>
              </a:rPr>
              <a:t>L'ÉTAT</a:t>
            </a:r>
            <a:r>
              <a:rPr lang="en-US" sz="3200" dirty="0">
                <a:solidFill>
                  <a:srgbClr val="AC6965"/>
                </a:solidFill>
                <a:latin typeface="Open Sans Light Bold"/>
              </a:rPr>
              <a:t> </a:t>
            </a:r>
            <a:r>
              <a:rPr lang="en-US" sz="3200" dirty="0" err="1">
                <a:solidFill>
                  <a:srgbClr val="AC6965"/>
                </a:solidFill>
                <a:latin typeface="Open Sans Light Bold"/>
              </a:rPr>
              <a:t>D'AVANCEMENT</a:t>
            </a:r>
            <a:r>
              <a:rPr lang="en-US" sz="3200" dirty="0">
                <a:solidFill>
                  <a:srgbClr val="AC6965"/>
                </a:solidFill>
                <a:latin typeface="Open Sans Light Bold"/>
              </a:rPr>
              <a:t> DE MON DOSSIER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47261" y="1925022"/>
            <a:ext cx="5953539" cy="1654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40"/>
              </a:lnSpc>
            </a:pPr>
            <a:r>
              <a:rPr lang="en-US" sz="3100" dirty="0">
                <a:solidFill>
                  <a:srgbClr val="000000"/>
                </a:solidFill>
                <a:latin typeface="Montserrat"/>
              </a:rPr>
              <a:t> Pour </a:t>
            </a:r>
            <a:r>
              <a:rPr lang="en-US" sz="3100" dirty="0">
                <a:solidFill>
                  <a:srgbClr val="0FCDE1"/>
                </a:solidFill>
                <a:latin typeface="Montserrat"/>
              </a:rPr>
              <a:t>consulter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mon dossier, je </a:t>
            </a:r>
            <a:r>
              <a:rPr lang="en-US" sz="3100" dirty="0">
                <a:solidFill>
                  <a:srgbClr val="FF0000"/>
                </a:solidFill>
                <a:latin typeface="Montserrat"/>
              </a:rPr>
              <a:t>clique sur </a:t>
            </a:r>
            <a:r>
              <a:rPr lang="en-US" sz="3100" dirty="0" err="1">
                <a:solidFill>
                  <a:srgbClr val="FF0000"/>
                </a:solidFill>
                <a:latin typeface="Montserrat"/>
              </a:rPr>
              <a:t>l'onglet</a:t>
            </a:r>
            <a:r>
              <a:rPr lang="en-US" sz="3100" dirty="0">
                <a:solidFill>
                  <a:srgbClr val="FF0000"/>
                </a:solidFill>
                <a:latin typeface="Montserrat"/>
              </a:rPr>
              <a:t> «</a:t>
            </a:r>
            <a:r>
              <a:rPr lang="en-US" sz="3100" dirty="0" err="1">
                <a:solidFill>
                  <a:srgbClr val="FF0000"/>
                </a:solidFill>
                <a:latin typeface="Montserrat"/>
              </a:rPr>
              <a:t>Accueil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.»</a:t>
            </a:r>
          </a:p>
          <a:p>
            <a:pPr algn="just">
              <a:lnSpc>
                <a:spcPts val="4340"/>
              </a:lnSpc>
            </a:pPr>
            <a:endParaRPr lang="en-US" sz="3100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90804" y="3977235"/>
            <a:ext cx="5496339" cy="4411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340"/>
              </a:lnSpc>
            </a:pPr>
            <a:r>
              <a:rPr lang="en-US" sz="3100" dirty="0">
                <a:solidFill>
                  <a:srgbClr val="000000"/>
                </a:solidFill>
                <a:latin typeface="Montserrat"/>
              </a:rPr>
              <a:t>Je </a:t>
            </a:r>
            <a:r>
              <a:rPr lang="en-US" sz="3100" dirty="0" err="1">
                <a:solidFill>
                  <a:srgbClr val="0FCDE1"/>
                </a:solidFill>
                <a:latin typeface="Montserrat"/>
              </a:rPr>
              <a:t>peux</a:t>
            </a:r>
            <a:r>
              <a:rPr lang="en-US" sz="3100" dirty="0">
                <a:solidFill>
                  <a:srgbClr val="0FCDE1"/>
                </a:solidFill>
                <a:latin typeface="Montserrat"/>
              </a:rPr>
              <a:t> consulter 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: </a:t>
            </a:r>
          </a:p>
          <a:p>
            <a:pPr marL="457200" indent="-457200" algn="just">
              <a:lnSpc>
                <a:spcPts val="4340"/>
              </a:lnSpc>
              <a:buFont typeface="Arial" panose="020B0604020202020204" pitchFamily="34" charset="0"/>
              <a:buChar char="•"/>
            </a:pP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l'avancement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de mon dossier</a:t>
            </a:r>
          </a:p>
          <a:p>
            <a:pPr marL="457200" indent="-457200" algn="just">
              <a:lnSpc>
                <a:spcPts val="4340"/>
              </a:lnSpc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rgbClr val="000000"/>
                </a:solidFill>
                <a:latin typeface="Montserrat"/>
              </a:rPr>
              <a:t>me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renseigner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sur mon dossier</a:t>
            </a:r>
          </a:p>
          <a:p>
            <a:pPr marL="457200" indent="-457200">
              <a:lnSpc>
                <a:spcPts val="4340"/>
              </a:lnSpc>
              <a:buFont typeface="Arial" panose="020B0604020202020204" pitchFamily="34" charset="0"/>
              <a:buChar char="•"/>
            </a:pP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Récupérer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mon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autorisation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quand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elle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sera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délivrée</a:t>
            </a:r>
            <a:endParaRPr lang="en-US" sz="3100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7259300" y="9422279"/>
            <a:ext cx="492919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Open Sans Light Bold"/>
              </a:rPr>
              <a:t>29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60204" y="1281141"/>
            <a:ext cx="13064563" cy="69982"/>
          </a:xfrm>
          <a:prstGeom prst="rect">
            <a:avLst/>
          </a:prstGeom>
          <a:solidFill>
            <a:srgbClr val="F8AC39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02345" y="2145769"/>
            <a:ext cx="935761" cy="6805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81000" y="4305300"/>
            <a:ext cx="978451" cy="111417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151695" y="6741821"/>
            <a:ext cx="1129684" cy="150876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992494" y="9566138"/>
            <a:ext cx="12288885" cy="183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16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460204" y="414466"/>
            <a:ext cx="16947395" cy="716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 dirty="0">
                <a:solidFill>
                  <a:srgbClr val="7E6B73"/>
                </a:solidFill>
                <a:latin typeface="Open Sans Light Bold"/>
              </a:rPr>
              <a:t>AVANT </a:t>
            </a:r>
            <a:r>
              <a:rPr lang="en-US" sz="4200" dirty="0" err="1">
                <a:solidFill>
                  <a:srgbClr val="7E6B73"/>
                </a:solidFill>
                <a:latin typeface="Open Sans Light Bold"/>
              </a:rPr>
              <a:t>D'ENGAGER</a:t>
            </a:r>
            <a:r>
              <a:rPr lang="en-US" sz="4200" dirty="0">
                <a:solidFill>
                  <a:srgbClr val="7E6B73"/>
                </a:solidFill>
                <a:latin typeface="Open Sans Light Bold"/>
              </a:rPr>
              <a:t> </a:t>
            </a:r>
            <a:r>
              <a:rPr lang="en-US" sz="4200" dirty="0" err="1">
                <a:solidFill>
                  <a:srgbClr val="7E6B73"/>
                </a:solidFill>
                <a:latin typeface="Open Sans Light Bold"/>
              </a:rPr>
              <a:t>MES</a:t>
            </a:r>
            <a:r>
              <a:rPr lang="en-US" sz="4200" dirty="0">
                <a:solidFill>
                  <a:srgbClr val="7E6B73"/>
                </a:solidFill>
                <a:latin typeface="Open Sans Light Bold"/>
              </a:rPr>
              <a:t> </a:t>
            </a:r>
            <a:r>
              <a:rPr lang="en-US" sz="4200" dirty="0" err="1">
                <a:solidFill>
                  <a:srgbClr val="7E6B73"/>
                </a:solidFill>
                <a:latin typeface="Open Sans Light Bold"/>
              </a:rPr>
              <a:t>DÉMARCHES</a:t>
            </a:r>
            <a:r>
              <a:rPr lang="en-US" sz="4200" dirty="0">
                <a:solidFill>
                  <a:srgbClr val="7E6B73"/>
                </a:solidFill>
                <a:latin typeface="Open Sans Light Bold"/>
              </a:rPr>
              <a:t> </a:t>
            </a:r>
            <a:r>
              <a:rPr lang="en-US" sz="4200" dirty="0" err="1">
                <a:solidFill>
                  <a:srgbClr val="7E6B73"/>
                </a:solidFill>
                <a:latin typeface="Open Sans Light Bold"/>
              </a:rPr>
              <a:t>EN</a:t>
            </a:r>
            <a:r>
              <a:rPr lang="en-US" sz="4200" dirty="0">
                <a:solidFill>
                  <a:srgbClr val="7E6B73"/>
                </a:solidFill>
                <a:latin typeface="Open Sans Light Bold"/>
              </a:rPr>
              <a:t> </a:t>
            </a:r>
            <a:r>
              <a:rPr lang="en-US" sz="4200" dirty="0" err="1">
                <a:solidFill>
                  <a:srgbClr val="7E6B73"/>
                </a:solidFill>
                <a:latin typeface="Open Sans Light Bold"/>
              </a:rPr>
              <a:t>LIGNE</a:t>
            </a:r>
            <a:r>
              <a:rPr lang="en-US" sz="4200" dirty="0">
                <a:solidFill>
                  <a:srgbClr val="7E6B73"/>
                </a:solidFill>
                <a:latin typeface="Open Sans Light Bold"/>
              </a:rPr>
              <a:t>...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00200" y="2230617"/>
            <a:ext cx="15430565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Montserrat"/>
              </a:rPr>
              <a:t>Je </a:t>
            </a:r>
            <a:r>
              <a:rPr lang="en-US" sz="3600" b="1" dirty="0" err="1">
                <a:solidFill>
                  <a:srgbClr val="19D7CE"/>
                </a:solidFill>
                <a:latin typeface="Montserrat"/>
              </a:rPr>
              <a:t>consulte</a:t>
            </a:r>
            <a:r>
              <a:rPr lang="en-US" sz="3600" dirty="0">
                <a:solidFill>
                  <a:srgbClr val="19D7CE"/>
                </a:solidFill>
                <a:latin typeface="Montserrat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Montserrat"/>
              </a:rPr>
              <a:t>le site du </a:t>
            </a:r>
            <a:r>
              <a:rPr lang="en-US" sz="4400" b="1" u="sng" dirty="0">
                <a:solidFill>
                  <a:srgbClr val="FF0000"/>
                </a:solidFill>
                <a:latin typeface="Montserrat Bold"/>
              </a:rPr>
              <a:t>service-public.fr</a:t>
            </a:r>
            <a:r>
              <a:rPr lang="en-US" sz="32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ontserrat"/>
              </a:rPr>
              <a:t>dans</a:t>
            </a:r>
            <a:r>
              <a:rPr lang="en-US" sz="3200" dirty="0">
                <a:solidFill>
                  <a:srgbClr val="000000"/>
                </a:solidFill>
                <a:latin typeface="Montserrat"/>
              </a:rPr>
              <a:t> la </a:t>
            </a:r>
            <a:r>
              <a:rPr lang="en-US" sz="3200" dirty="0" err="1">
                <a:solidFill>
                  <a:srgbClr val="000000"/>
                </a:solidFill>
                <a:latin typeface="Montserrat"/>
              </a:rPr>
              <a:t>rubrique</a:t>
            </a:r>
            <a:r>
              <a:rPr lang="en-US" sz="3200" dirty="0">
                <a:solidFill>
                  <a:srgbClr val="000000"/>
                </a:solidFill>
                <a:latin typeface="Montserrat"/>
              </a:rPr>
              <a:t> « </a:t>
            </a:r>
            <a:r>
              <a:rPr lang="en-US" sz="3200" dirty="0" err="1">
                <a:solidFill>
                  <a:srgbClr val="000000"/>
                </a:solidFill>
                <a:latin typeface="Montserrat"/>
              </a:rPr>
              <a:t>Autorisation</a:t>
            </a:r>
            <a:r>
              <a:rPr lang="en-US" sz="32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ontserrat"/>
              </a:rPr>
              <a:t>d'urbanisme</a:t>
            </a:r>
            <a:r>
              <a:rPr lang="en-US" sz="3200" dirty="0">
                <a:solidFill>
                  <a:srgbClr val="000000"/>
                </a:solidFill>
                <a:latin typeface="Montserrat"/>
              </a:rPr>
              <a:t> » pour </a:t>
            </a:r>
            <a:r>
              <a:rPr lang="en-US" sz="3200" dirty="0" err="1">
                <a:solidFill>
                  <a:srgbClr val="000000"/>
                </a:solidFill>
                <a:latin typeface="Montserrat"/>
              </a:rPr>
              <a:t>connaître</a:t>
            </a:r>
            <a:r>
              <a:rPr lang="en-US" sz="3200" dirty="0">
                <a:solidFill>
                  <a:srgbClr val="000000"/>
                </a:solidFill>
                <a:latin typeface="Montserrat"/>
              </a:rPr>
              <a:t> les </a:t>
            </a:r>
            <a:r>
              <a:rPr lang="en-US" sz="3200" dirty="0" err="1">
                <a:solidFill>
                  <a:srgbClr val="000000"/>
                </a:solidFill>
                <a:latin typeface="Montserrat"/>
              </a:rPr>
              <a:t>pièces</a:t>
            </a:r>
            <a:r>
              <a:rPr lang="en-US" sz="3200" dirty="0">
                <a:solidFill>
                  <a:srgbClr val="000000"/>
                </a:solidFill>
                <a:latin typeface="Montserrat"/>
              </a:rPr>
              <a:t> à </a:t>
            </a:r>
            <a:r>
              <a:rPr lang="en-US" sz="3200" dirty="0" err="1">
                <a:solidFill>
                  <a:srgbClr val="000000"/>
                </a:solidFill>
                <a:latin typeface="Montserrat"/>
              </a:rPr>
              <a:t>joindre</a:t>
            </a:r>
            <a:r>
              <a:rPr lang="en-US" sz="3200" dirty="0">
                <a:solidFill>
                  <a:srgbClr val="000000"/>
                </a:solidFill>
                <a:latin typeface="Montserrat"/>
              </a:rPr>
              <a:t> à </a:t>
            </a:r>
            <a:r>
              <a:rPr lang="en-US" sz="3200" dirty="0" err="1">
                <a:solidFill>
                  <a:srgbClr val="000000"/>
                </a:solidFill>
                <a:latin typeface="Montserrat"/>
              </a:rPr>
              <a:t>mon</a:t>
            </a:r>
            <a:r>
              <a:rPr lang="en-US" sz="3200" dirty="0">
                <a:solidFill>
                  <a:srgbClr val="000000"/>
                </a:solidFill>
                <a:latin typeface="Montserrat"/>
              </a:rPr>
              <a:t> dossier.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00200" y="4305689"/>
            <a:ext cx="15266429" cy="17312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Montserrat"/>
              </a:rPr>
              <a:t> Je </a:t>
            </a:r>
            <a:r>
              <a:rPr lang="en-US" sz="3600" b="1" dirty="0" err="1">
                <a:solidFill>
                  <a:srgbClr val="19D7CE"/>
                </a:solidFill>
                <a:latin typeface="Montserrat"/>
              </a:rPr>
              <a:t>vérifie</a:t>
            </a:r>
            <a:r>
              <a:rPr lang="en-US" sz="3600" dirty="0">
                <a:solidFill>
                  <a:srgbClr val="00B0F0"/>
                </a:solidFill>
                <a:latin typeface="Montserrat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Montserrat"/>
              </a:rPr>
              <a:t>les formats des </a:t>
            </a:r>
            <a:r>
              <a:rPr lang="en-US" sz="3200" dirty="0" err="1">
                <a:solidFill>
                  <a:srgbClr val="000000"/>
                </a:solidFill>
                <a:latin typeface="Montserrat"/>
              </a:rPr>
              <a:t>pièces</a:t>
            </a:r>
            <a:r>
              <a:rPr lang="en-US" sz="3200" dirty="0">
                <a:solidFill>
                  <a:srgbClr val="000000"/>
                </a:solidFill>
                <a:latin typeface="Montserrat"/>
              </a:rPr>
              <a:t>  de mon dossier. </a:t>
            </a:r>
            <a:r>
              <a:rPr lang="en-US" sz="3200" dirty="0" err="1">
                <a:solidFill>
                  <a:srgbClr val="000000"/>
                </a:solidFill>
                <a:latin typeface="Montserrat"/>
              </a:rPr>
              <a:t>Leur</a:t>
            </a:r>
            <a:r>
              <a:rPr lang="en-US" sz="32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ontserrat"/>
              </a:rPr>
              <a:t>taille</a:t>
            </a:r>
            <a:r>
              <a:rPr lang="en-US" sz="32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4400" b="1" u="sng" dirty="0">
                <a:solidFill>
                  <a:srgbClr val="FF0000"/>
                </a:solidFill>
                <a:latin typeface="Montserrat Bold"/>
              </a:rPr>
              <a:t>ne DOIT PAS </a:t>
            </a:r>
            <a:r>
              <a:rPr lang="en-US" sz="3200" b="1" dirty="0" err="1">
                <a:solidFill>
                  <a:srgbClr val="FF0000"/>
                </a:solidFill>
                <a:latin typeface="Montserrat"/>
              </a:rPr>
              <a:t>dépasser</a:t>
            </a:r>
            <a:r>
              <a:rPr lang="en-US" sz="3200" b="1" dirty="0">
                <a:solidFill>
                  <a:srgbClr val="FF0000"/>
                </a:solidFill>
                <a:latin typeface="Montserrat"/>
              </a:rPr>
              <a:t> les 25 Mo </a:t>
            </a:r>
            <a:r>
              <a:rPr lang="en-US" sz="3200" dirty="0">
                <a:solidFill>
                  <a:srgbClr val="000000"/>
                </a:solidFill>
                <a:latin typeface="Montserrat"/>
              </a:rPr>
              <a:t>par document. Les extensions de format </a:t>
            </a:r>
            <a:r>
              <a:rPr lang="en-US" sz="3200" dirty="0" err="1">
                <a:solidFill>
                  <a:srgbClr val="000000"/>
                </a:solidFill>
                <a:latin typeface="Montserrat"/>
              </a:rPr>
              <a:t>acceptées</a:t>
            </a:r>
            <a:r>
              <a:rPr lang="en-US" sz="32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ontserrat"/>
              </a:rPr>
              <a:t>sont</a:t>
            </a:r>
            <a:r>
              <a:rPr lang="en-US" sz="3200" dirty="0">
                <a:solidFill>
                  <a:srgbClr val="000000"/>
                </a:solidFill>
                <a:latin typeface="Montserrat"/>
              </a:rPr>
              <a:t> : *.doc, *.</a:t>
            </a:r>
            <a:r>
              <a:rPr lang="en-US" sz="3200" dirty="0" err="1">
                <a:solidFill>
                  <a:srgbClr val="000000"/>
                </a:solidFill>
                <a:latin typeface="Montserrat"/>
              </a:rPr>
              <a:t>docx</a:t>
            </a:r>
            <a:r>
              <a:rPr lang="en-US" sz="3200" dirty="0">
                <a:solidFill>
                  <a:srgbClr val="000000"/>
                </a:solidFill>
                <a:latin typeface="Montserrat"/>
              </a:rPr>
              <a:t>, *.pdf (</a:t>
            </a:r>
            <a:r>
              <a:rPr lang="en-US" sz="3200" dirty="0" err="1">
                <a:solidFill>
                  <a:srgbClr val="000000"/>
                </a:solidFill>
                <a:latin typeface="Montserrat"/>
              </a:rPr>
              <a:t>liste</a:t>
            </a:r>
            <a:r>
              <a:rPr lang="en-US" sz="3200" dirty="0">
                <a:solidFill>
                  <a:srgbClr val="000000"/>
                </a:solidFill>
                <a:latin typeface="Montserrat"/>
              </a:rPr>
              <a:t> susceptible </a:t>
            </a:r>
            <a:r>
              <a:rPr lang="en-US" sz="3200" dirty="0" err="1">
                <a:solidFill>
                  <a:srgbClr val="000000"/>
                </a:solidFill>
                <a:latin typeface="Montserrat"/>
              </a:rPr>
              <a:t>d’évoluer</a:t>
            </a:r>
            <a:r>
              <a:rPr lang="en-US" sz="3200">
                <a:solidFill>
                  <a:srgbClr val="000000"/>
                </a:solidFill>
                <a:latin typeface="Montserrat"/>
              </a:rPr>
              <a:t>)</a:t>
            </a:r>
            <a:endParaRPr lang="en-US" sz="3200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450636" y="6741821"/>
            <a:ext cx="9372600" cy="2885405"/>
          </a:xfrm>
          <a:prstGeom prst="rect">
            <a:avLst/>
          </a:prstGeom>
          <a:solidFill>
            <a:srgbClr val="C7F9F7"/>
          </a:solidFill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2400" b="1" i="1" u="sng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400" b="1" i="1" u="sng" dirty="0" err="1">
                <a:solidFill>
                  <a:srgbClr val="000000"/>
                </a:solidFill>
                <a:latin typeface="Montserrat"/>
              </a:rPr>
              <a:t>En</a:t>
            </a:r>
            <a:r>
              <a:rPr lang="en-US" sz="2400" b="1" i="1" u="sng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400" b="1" i="1" u="sng" dirty="0" err="1">
                <a:solidFill>
                  <a:srgbClr val="000000"/>
                </a:solidFill>
                <a:latin typeface="Montserrat"/>
              </a:rPr>
              <a:t>cas</a:t>
            </a:r>
            <a:r>
              <a:rPr lang="en-US" sz="2400" b="1" i="1" u="sng" dirty="0">
                <a:solidFill>
                  <a:srgbClr val="000000"/>
                </a:solidFill>
                <a:latin typeface="Montserrat"/>
              </a:rPr>
              <a:t> de </a:t>
            </a:r>
            <a:r>
              <a:rPr lang="en-US" sz="2400" b="1" i="1" u="sng" dirty="0" err="1">
                <a:solidFill>
                  <a:srgbClr val="000000"/>
                </a:solidFill>
                <a:latin typeface="Montserrat"/>
              </a:rPr>
              <a:t>difficultés</a:t>
            </a:r>
            <a:r>
              <a:rPr lang="en-US" sz="2400" b="1" i="1" u="sng" dirty="0">
                <a:solidFill>
                  <a:srgbClr val="000000"/>
                </a:solidFill>
                <a:latin typeface="Montserrat"/>
              </a:rPr>
              <a:t> pour </a:t>
            </a:r>
            <a:r>
              <a:rPr lang="en-US" sz="2400" b="1" i="1" u="sng" dirty="0" err="1">
                <a:solidFill>
                  <a:srgbClr val="000000"/>
                </a:solidFill>
                <a:latin typeface="Montserrat"/>
              </a:rPr>
              <a:t>effectuer</a:t>
            </a:r>
            <a:r>
              <a:rPr lang="en-US" sz="2400" b="1" i="1" u="sng" dirty="0">
                <a:solidFill>
                  <a:srgbClr val="000000"/>
                </a:solidFill>
                <a:latin typeface="Montserrat"/>
              </a:rPr>
              <a:t> les </a:t>
            </a:r>
            <a:r>
              <a:rPr lang="en-US" sz="2400" b="1" i="1" u="sng" dirty="0" err="1">
                <a:solidFill>
                  <a:srgbClr val="000000"/>
                </a:solidFill>
                <a:latin typeface="Montserrat"/>
              </a:rPr>
              <a:t>démarches</a:t>
            </a:r>
            <a:r>
              <a:rPr lang="en-US" sz="2400" b="1" i="1" u="sng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400" b="1" i="1" u="sng" dirty="0" err="1">
                <a:solidFill>
                  <a:srgbClr val="000000"/>
                </a:solidFill>
                <a:latin typeface="Montserrat"/>
              </a:rPr>
              <a:t>en</a:t>
            </a:r>
            <a:r>
              <a:rPr lang="en-US" sz="2400" b="1" i="1" u="sng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400" b="1" i="1" u="sng" dirty="0" err="1">
                <a:solidFill>
                  <a:srgbClr val="000000"/>
                </a:solidFill>
                <a:latin typeface="Montserrat"/>
              </a:rPr>
              <a:t>ligne</a:t>
            </a:r>
            <a:endParaRPr lang="en-US" sz="2400" b="1" i="1" u="sng" dirty="0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Montserrat"/>
              </a:rPr>
              <a:t>Je </a:t>
            </a:r>
            <a:r>
              <a:rPr lang="en-US" sz="2400" b="1" dirty="0" err="1">
                <a:solidFill>
                  <a:srgbClr val="FF0000"/>
                </a:solidFill>
                <a:latin typeface="Montserrat"/>
              </a:rPr>
              <a:t>contacte</a:t>
            </a:r>
            <a:r>
              <a:rPr lang="en-US" sz="2400" dirty="0">
                <a:solidFill>
                  <a:srgbClr val="FF0000"/>
                </a:solidFill>
                <a:latin typeface="Montserra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Montserrat"/>
              </a:rPr>
              <a:t>le service “Instruction” </a:t>
            </a:r>
          </a:p>
          <a:p>
            <a:pPr marL="457200" indent="-457200" algn="just">
              <a:lnSpc>
                <a:spcPts val="4480"/>
              </a:lnSpc>
              <a:buFontTx/>
              <a:buChar char="-"/>
            </a:pPr>
            <a:r>
              <a:rPr lang="en-US" sz="2400" dirty="0">
                <a:solidFill>
                  <a:srgbClr val="000000"/>
                </a:solidFill>
                <a:latin typeface="Montserrat"/>
              </a:rPr>
              <a:t>par mail : </a:t>
            </a:r>
            <a:r>
              <a:rPr lang="en-US" sz="2400" dirty="0">
                <a:solidFill>
                  <a:srgbClr val="000000"/>
                </a:solidFill>
                <a:latin typeface="Montserrat"/>
                <a:hlinkClick r:id="rId8"/>
              </a:rPr>
              <a:t>urbadroitsols@mairie-reims.fr</a:t>
            </a:r>
            <a:r>
              <a:rPr lang="en-US" sz="2400" dirty="0">
                <a:solidFill>
                  <a:srgbClr val="000000"/>
                </a:solidFill>
                <a:latin typeface="Montserrat"/>
              </a:rPr>
              <a:t> </a:t>
            </a:r>
          </a:p>
          <a:p>
            <a:pPr marL="457200" indent="-457200" algn="just">
              <a:lnSpc>
                <a:spcPts val="4480"/>
              </a:lnSpc>
              <a:buFontTx/>
              <a:buChar char="-"/>
            </a:pPr>
            <a:r>
              <a:rPr lang="en-US" sz="2400" dirty="0" err="1">
                <a:solidFill>
                  <a:srgbClr val="000000"/>
                </a:solidFill>
                <a:latin typeface="Montserrat"/>
              </a:rPr>
              <a:t>ou</a:t>
            </a:r>
            <a:r>
              <a:rPr lang="en-US" sz="2400" dirty="0">
                <a:solidFill>
                  <a:srgbClr val="000000"/>
                </a:solidFill>
                <a:latin typeface="Montserrat"/>
              </a:rPr>
              <a:t> par </a:t>
            </a:r>
            <a:r>
              <a:rPr lang="en-US" sz="2400" dirty="0" err="1">
                <a:solidFill>
                  <a:srgbClr val="000000"/>
                </a:solidFill>
                <a:latin typeface="Montserrat"/>
              </a:rPr>
              <a:t>téléphone</a:t>
            </a:r>
            <a:r>
              <a:rPr lang="en-US" sz="2400" dirty="0">
                <a:solidFill>
                  <a:srgbClr val="000000"/>
                </a:solidFill>
                <a:latin typeface="Montserrat"/>
              </a:rPr>
              <a:t> : </a:t>
            </a:r>
            <a:r>
              <a:rPr lang="en-US" sz="2400" dirty="0">
                <a:solidFill>
                  <a:srgbClr val="000000"/>
                </a:solidFill>
                <a:latin typeface="Montserrat Bold"/>
              </a:rPr>
              <a:t>03 26 77 73 92</a:t>
            </a:r>
            <a:r>
              <a:rPr lang="en-US" sz="2400" dirty="0">
                <a:solidFill>
                  <a:srgbClr val="000000"/>
                </a:solidFill>
                <a:latin typeface="Montserrat"/>
              </a:rPr>
              <a:t> / </a:t>
            </a:r>
            <a:r>
              <a:rPr lang="en-US" sz="2400" dirty="0">
                <a:solidFill>
                  <a:srgbClr val="000000"/>
                </a:solidFill>
                <a:latin typeface="Montserrat Bold"/>
              </a:rPr>
              <a:t>03 26 77 73 89</a:t>
            </a:r>
          </a:p>
          <a:p>
            <a:pPr marL="457200" indent="-457200" algn="just">
              <a:lnSpc>
                <a:spcPts val="4480"/>
              </a:lnSpc>
              <a:buFontTx/>
              <a:buChar char="-"/>
            </a:pPr>
            <a:r>
              <a:rPr lang="en-US" sz="2400" dirty="0" err="1">
                <a:solidFill>
                  <a:srgbClr val="000000"/>
                </a:solidFill>
                <a:latin typeface="Montserrat"/>
              </a:rPr>
              <a:t>ou</a:t>
            </a:r>
            <a:r>
              <a:rPr lang="en-US" sz="24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</a:rPr>
              <a:t>directement</a:t>
            </a:r>
            <a:r>
              <a:rPr lang="en-US" sz="2400" dirty="0">
                <a:solidFill>
                  <a:srgbClr val="000000"/>
                </a:solidFill>
                <a:latin typeface="Montserrat"/>
              </a:rPr>
              <a:t> sur place au 36 rue de Mars, 51100 REIMS.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663864" y="9292878"/>
            <a:ext cx="284460" cy="668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2"/>
              </a:lnSpc>
            </a:pPr>
            <a:r>
              <a:rPr lang="en-US" sz="3923" dirty="0">
                <a:solidFill>
                  <a:srgbClr val="000000"/>
                </a:solidFill>
                <a:latin typeface="Open Sans Light Bold"/>
              </a:rPr>
              <a:t>3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326" y="3958700"/>
            <a:ext cx="10630427" cy="402593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4215" t="10609" r="4607" b="74689"/>
          <a:stretch>
            <a:fillRect/>
          </a:stretch>
        </p:blipFill>
        <p:spPr>
          <a:xfrm>
            <a:off x="7131326" y="1200203"/>
            <a:ext cx="10630427" cy="156393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995165" y="1032264"/>
            <a:ext cx="2451374" cy="18998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477000" y="6667499"/>
            <a:ext cx="1011084" cy="46130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28600" y="217170"/>
            <a:ext cx="14173200" cy="5387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dirty="0">
                <a:solidFill>
                  <a:srgbClr val="AC6965"/>
                </a:solidFill>
                <a:latin typeface="Open Sans Light Bold"/>
              </a:rPr>
              <a:t>RÉCUPÉRER MON </a:t>
            </a:r>
            <a:r>
              <a:rPr lang="en-US" sz="3200">
                <a:solidFill>
                  <a:srgbClr val="AC6965"/>
                </a:solidFill>
                <a:latin typeface="Open Sans Light Bold"/>
              </a:rPr>
              <a:t>ARRÊTÉ DÉLIVRÉ</a:t>
            </a:r>
            <a:endParaRPr lang="en-US" sz="3200" dirty="0">
              <a:solidFill>
                <a:srgbClr val="AC6965"/>
              </a:solidFill>
              <a:latin typeface="Open Sans Light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47261" y="1925022"/>
            <a:ext cx="5953539" cy="2205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40"/>
              </a:lnSpc>
            </a:pPr>
            <a:r>
              <a:rPr lang="en-US" sz="3100" dirty="0">
                <a:solidFill>
                  <a:srgbClr val="000000"/>
                </a:solidFill>
                <a:latin typeface="Montserrat"/>
              </a:rPr>
              <a:t> Pour </a:t>
            </a:r>
            <a:r>
              <a:rPr lang="en-US" sz="3100" dirty="0" err="1">
                <a:solidFill>
                  <a:srgbClr val="0FCDE1"/>
                </a:solidFill>
                <a:latin typeface="Montserrat"/>
              </a:rPr>
              <a:t>récupérer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mon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arrêté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, je </a:t>
            </a:r>
            <a:r>
              <a:rPr lang="en-US" sz="3100" dirty="0">
                <a:solidFill>
                  <a:srgbClr val="FF0000"/>
                </a:solidFill>
                <a:latin typeface="Montserrat"/>
              </a:rPr>
              <a:t>clique sur “</a:t>
            </a:r>
            <a:r>
              <a:rPr lang="en-US" sz="3100" dirty="0" err="1">
                <a:solidFill>
                  <a:srgbClr val="FF0000"/>
                </a:solidFill>
                <a:latin typeface="Montserrat"/>
              </a:rPr>
              <a:t>accéder</a:t>
            </a:r>
            <a:r>
              <a:rPr lang="en-US" sz="3100" dirty="0">
                <a:solidFill>
                  <a:srgbClr val="FF0000"/>
                </a:solidFill>
                <a:latin typeface="Montserrat"/>
              </a:rPr>
              <a:t> aux </a:t>
            </a:r>
            <a:r>
              <a:rPr lang="en-US" sz="3100" dirty="0" err="1">
                <a:solidFill>
                  <a:srgbClr val="FF0000"/>
                </a:solidFill>
                <a:latin typeface="Montserrat"/>
              </a:rPr>
              <a:t>pièces</a:t>
            </a:r>
            <a:r>
              <a:rPr lang="en-US" sz="3100" dirty="0">
                <a:solidFill>
                  <a:srgbClr val="FF0000"/>
                </a:solidFill>
                <a:latin typeface="Montserrat"/>
              </a:rPr>
              <a:t> et </a:t>
            </a:r>
            <a:r>
              <a:rPr lang="en-US" sz="3100" dirty="0" err="1">
                <a:solidFill>
                  <a:srgbClr val="FF0000"/>
                </a:solidFill>
                <a:latin typeface="Montserrat"/>
              </a:rPr>
              <a:t>correspondances</a:t>
            </a:r>
            <a:r>
              <a:rPr lang="en-US" sz="3100" dirty="0">
                <a:solidFill>
                  <a:srgbClr val="FF0000"/>
                </a:solidFill>
                <a:latin typeface="Montserrat"/>
              </a:rPr>
              <a:t> ”</a:t>
            </a:r>
            <a:endParaRPr lang="en-US" sz="3100" dirty="0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4340"/>
              </a:lnSpc>
            </a:pPr>
            <a:endParaRPr lang="en-US" sz="3100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90804" y="3977235"/>
            <a:ext cx="5496339" cy="5514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340"/>
              </a:lnSpc>
            </a:pPr>
            <a:r>
              <a:rPr lang="en-US" sz="3100" dirty="0">
                <a:solidFill>
                  <a:srgbClr val="000000"/>
                </a:solidFill>
                <a:latin typeface="Montserrat"/>
              </a:rPr>
              <a:t>Je </a:t>
            </a:r>
            <a:r>
              <a:rPr lang="en-US" sz="3100" dirty="0" err="1">
                <a:solidFill>
                  <a:srgbClr val="0FCDE1"/>
                </a:solidFill>
                <a:latin typeface="Montserrat"/>
              </a:rPr>
              <a:t>peux</a:t>
            </a:r>
            <a:r>
              <a:rPr lang="en-US" sz="3100" dirty="0">
                <a:solidFill>
                  <a:srgbClr val="0FCDE1"/>
                </a:solidFill>
                <a:latin typeface="Montserrat"/>
              </a:rPr>
              <a:t> 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: </a:t>
            </a:r>
          </a:p>
          <a:p>
            <a:pPr marL="457200" indent="-457200">
              <a:lnSpc>
                <a:spcPts val="4340"/>
              </a:lnSpc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rgbClr val="000000"/>
                </a:solidFill>
                <a:latin typeface="Montserrat"/>
              </a:rPr>
              <a:t>Consulter mon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autorisation</a:t>
            </a:r>
            <a:endParaRPr lang="en-US" sz="3100" dirty="0">
              <a:solidFill>
                <a:srgbClr val="000000"/>
              </a:solidFill>
              <a:latin typeface="Montserrat"/>
            </a:endParaRPr>
          </a:p>
          <a:p>
            <a:pPr marL="457200" indent="-457200">
              <a:lnSpc>
                <a:spcPts val="4340"/>
              </a:lnSpc>
              <a:buFont typeface="Arial" panose="020B0604020202020204" pitchFamily="34" charset="0"/>
              <a:buChar char="•"/>
            </a:pP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L’annuler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si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je ne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souhaite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plus faire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mes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travaux</a:t>
            </a:r>
            <a:endParaRPr lang="en-US" sz="3100" dirty="0">
              <a:solidFill>
                <a:srgbClr val="000000"/>
              </a:solidFill>
              <a:latin typeface="Montserrat"/>
            </a:endParaRPr>
          </a:p>
          <a:p>
            <a:pPr marL="457200" indent="-457200">
              <a:lnSpc>
                <a:spcPts val="4340"/>
              </a:lnSpc>
              <a:buFont typeface="Arial" panose="020B0604020202020204" pitchFamily="34" charset="0"/>
              <a:buChar char="•"/>
            </a:pP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Déclarer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l’avancement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de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mes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travaux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(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ouverture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de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chantier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ou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achèvement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259300" y="9422279"/>
            <a:ext cx="492919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Open Sans Light Bold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2450007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/>
          <p:nvPr/>
        </p:nvGrpSpPr>
        <p:grpSpPr>
          <a:xfrm>
            <a:off x="9454845" y="831631"/>
            <a:ext cx="7525274" cy="2467424"/>
            <a:chOff x="0" y="0"/>
            <a:chExt cx="10033699" cy="3289898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104775"/>
              <a:ext cx="10032133" cy="5247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</a:pPr>
              <a:endParaRPr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876718"/>
              <a:ext cx="10032133" cy="17653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199"/>
                </a:lnSpc>
              </a:pPr>
              <a:endParaRPr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565" y="2841800"/>
              <a:ext cx="10032133" cy="4480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827798" y="1458100"/>
            <a:ext cx="10884647" cy="2670618"/>
            <a:chOff x="0" y="-104775"/>
            <a:chExt cx="14512862" cy="3560824"/>
          </a:xfrm>
        </p:grpSpPr>
        <p:sp>
          <p:nvSpPr>
            <p:cNvPr id="20" name="TextBox 20"/>
            <p:cNvSpPr txBox="1"/>
            <p:nvPr/>
          </p:nvSpPr>
          <p:spPr>
            <a:xfrm>
              <a:off x="111" y="-104775"/>
              <a:ext cx="14512751" cy="24875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77"/>
                </a:lnSpc>
              </a:pPr>
              <a:endParaRPr/>
            </a:p>
            <a:p>
              <a:pPr algn="ctr">
                <a:lnSpc>
                  <a:spcPts val="7577"/>
                </a:lnSpc>
              </a:pPr>
              <a:endParaRPr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1172502"/>
              <a:ext cx="14512750" cy="11627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795"/>
                </a:lnSpc>
              </a:pPr>
              <a:r>
                <a:rPr lang="en-US" sz="6600" dirty="0" err="1">
                  <a:solidFill>
                    <a:srgbClr val="FF0000"/>
                  </a:solidFill>
                  <a:latin typeface="Luthier Bold"/>
                </a:rPr>
                <a:t>Localiser</a:t>
              </a:r>
              <a:r>
                <a:rPr lang="en-US" sz="6600" dirty="0">
                  <a:solidFill>
                    <a:srgbClr val="FF0000"/>
                  </a:solidFill>
                  <a:latin typeface="Luthier Bold"/>
                </a:rPr>
                <a:t> </a:t>
              </a:r>
              <a:r>
                <a:rPr lang="en-US" sz="6600" u="sng" dirty="0">
                  <a:solidFill>
                    <a:srgbClr val="7E6B73"/>
                  </a:solidFill>
                  <a:latin typeface="Luthier Bold"/>
                </a:rPr>
                <a:t>mon terrain </a:t>
              </a:r>
              <a:r>
                <a:rPr lang="en-US" sz="6600" dirty="0">
                  <a:solidFill>
                    <a:srgbClr val="7E6B73"/>
                  </a:solidFill>
                  <a:latin typeface="Luthier Bold"/>
                </a:rPr>
                <a:t>:</a:t>
              </a:r>
              <a:endParaRPr lang="en-US" sz="3600" dirty="0">
                <a:solidFill>
                  <a:srgbClr val="FF0000"/>
                </a:solidFill>
                <a:latin typeface="Luthier Bold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2849021"/>
              <a:ext cx="14512751" cy="6070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88"/>
                </a:lnSpc>
              </a:pPr>
              <a:r>
                <a:rPr lang="en-US" sz="2706" spc="324">
                  <a:solidFill>
                    <a:srgbClr val="000000"/>
                  </a:solidFill>
                  <a:latin typeface="Glacial Indifference"/>
                </a:rPr>
                <a:t>     </a:t>
              </a: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13411200" y="4625051"/>
            <a:ext cx="3757396" cy="4827067"/>
            <a:chOff x="8010971" y="4656340"/>
            <a:chExt cx="3757396" cy="4827067"/>
          </a:xfrm>
        </p:grpSpPr>
        <p:pic>
          <p:nvPicPr>
            <p:cNvPr id="25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9242456" y="7038585"/>
              <a:ext cx="2525911" cy="2444822"/>
            </a:xfrm>
            <a:prstGeom prst="rect">
              <a:avLst/>
            </a:prstGeom>
          </p:spPr>
        </p:pic>
        <p:pic>
          <p:nvPicPr>
            <p:cNvPr id="26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861666" y="4994835"/>
              <a:ext cx="643746" cy="626189"/>
            </a:xfrm>
            <a:prstGeom prst="rect">
              <a:avLst/>
            </a:prstGeom>
          </p:spPr>
        </p:pic>
        <p:pic>
          <p:nvPicPr>
            <p:cNvPr id="27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000656" y="5761394"/>
              <a:ext cx="861010" cy="626189"/>
            </a:xfrm>
            <a:prstGeom prst="rect">
              <a:avLst/>
            </a:prstGeom>
          </p:spPr>
        </p:pic>
        <p:pic>
          <p:nvPicPr>
            <p:cNvPr id="28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8010971" y="4656340"/>
              <a:ext cx="3701390" cy="2475305"/>
            </a:xfrm>
            <a:prstGeom prst="rect">
              <a:avLst/>
            </a:prstGeom>
          </p:spPr>
        </p:pic>
        <p:pic>
          <p:nvPicPr>
            <p:cNvPr id="29" name="Picture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9873039" y="5761394"/>
              <a:ext cx="764262" cy="813044"/>
            </a:xfrm>
            <a:prstGeom prst="rect">
              <a:avLst/>
            </a:prstGeom>
          </p:spPr>
        </p:pic>
      </p:grpSp>
      <p:sp>
        <p:nvSpPr>
          <p:cNvPr id="30" name="TextBox 11"/>
          <p:cNvSpPr txBox="1"/>
          <p:nvPr/>
        </p:nvSpPr>
        <p:spPr>
          <a:xfrm>
            <a:off x="17663864" y="9292878"/>
            <a:ext cx="284460" cy="668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2"/>
              </a:lnSpc>
            </a:pPr>
            <a:r>
              <a:rPr lang="en-US" sz="3923" dirty="0">
                <a:solidFill>
                  <a:srgbClr val="000000"/>
                </a:solidFill>
                <a:latin typeface="Open Sans Light Bold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88248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69376" y="1170901"/>
            <a:ext cx="9451024" cy="79452"/>
          </a:xfrm>
          <a:prstGeom prst="rect">
            <a:avLst/>
          </a:prstGeom>
          <a:solidFill>
            <a:srgbClr val="F8AC39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19120" t="4431" b="7885"/>
          <a:stretch>
            <a:fillRect/>
          </a:stretch>
        </p:blipFill>
        <p:spPr>
          <a:xfrm>
            <a:off x="7236981" y="1687466"/>
            <a:ext cx="10365219" cy="74446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22805" y="2476898"/>
            <a:ext cx="1084076" cy="121930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62659" y="7163702"/>
            <a:ext cx="2267284" cy="64050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9139238" y="4818380"/>
            <a:ext cx="9525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4778402" y="9550335"/>
            <a:ext cx="12480898" cy="185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39"/>
              </a:lnSpc>
            </a:pPr>
            <a:endParaRPr/>
          </a:p>
        </p:txBody>
      </p:sp>
      <p:grpSp>
        <p:nvGrpSpPr>
          <p:cNvPr id="8" name="Group 8"/>
          <p:cNvGrpSpPr/>
          <p:nvPr/>
        </p:nvGrpSpPr>
        <p:grpSpPr>
          <a:xfrm>
            <a:off x="6384952" y="2416580"/>
            <a:ext cx="3216248" cy="945655"/>
            <a:chOff x="0" y="0"/>
            <a:chExt cx="4288331" cy="1260873"/>
          </a:xfrm>
        </p:grpSpPr>
        <p:sp>
          <p:nvSpPr>
            <p:cNvPr id="9" name="TextBox 9"/>
            <p:cNvSpPr txBox="1"/>
            <p:nvPr/>
          </p:nvSpPr>
          <p:spPr>
            <a:xfrm>
              <a:off x="0" y="-57150"/>
              <a:ext cx="4288331" cy="6244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20"/>
                </a:lnSpc>
              </a:pPr>
              <a:endParaRPr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45917" y="810136"/>
              <a:ext cx="4212131" cy="4156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38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149988" y="2416580"/>
            <a:ext cx="3216248" cy="945655"/>
            <a:chOff x="0" y="0"/>
            <a:chExt cx="4288331" cy="1260873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57150"/>
              <a:ext cx="4288331" cy="6244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20"/>
                </a:lnSpc>
              </a:pPr>
              <a:endParaRPr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45917" y="810136"/>
              <a:ext cx="4212131" cy="4156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38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1053289" y="8687536"/>
            <a:ext cx="3159098" cy="321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38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1398705" y="312421"/>
            <a:ext cx="14527095" cy="673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3200" dirty="0">
                <a:solidFill>
                  <a:srgbClr val="7E6B73"/>
                </a:solidFill>
                <a:latin typeface="Open Sans Bold"/>
              </a:rPr>
              <a:t>COMMENT </a:t>
            </a:r>
            <a:r>
              <a:rPr lang="en-US" sz="3200" dirty="0" err="1">
                <a:solidFill>
                  <a:srgbClr val="7E6B73"/>
                </a:solidFill>
                <a:latin typeface="Open Sans Bold"/>
              </a:rPr>
              <a:t>TROUVER</a:t>
            </a:r>
            <a:r>
              <a:rPr lang="en-US" sz="3200" dirty="0">
                <a:solidFill>
                  <a:srgbClr val="7E6B73"/>
                </a:solidFill>
                <a:latin typeface="Open Sans Bold"/>
              </a:rPr>
              <a:t> MON PLAN CADASTRAL 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43000" y="2400300"/>
            <a:ext cx="5615277" cy="3462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79"/>
              </a:lnSpc>
              <a:spcBef>
                <a:spcPct val="0"/>
              </a:spcBef>
            </a:pPr>
            <a:r>
              <a:rPr lang="en-US" sz="3199" dirty="0">
                <a:solidFill>
                  <a:srgbClr val="000000"/>
                </a:solidFill>
                <a:latin typeface="Montserrat"/>
              </a:rPr>
              <a:t>Je </a:t>
            </a:r>
            <a:r>
              <a:rPr lang="en-US" sz="3199" b="1" dirty="0" err="1">
                <a:solidFill>
                  <a:srgbClr val="19D7CE"/>
                </a:solidFill>
                <a:latin typeface="Montserrat"/>
              </a:rPr>
              <a:t>vais</a:t>
            </a:r>
            <a:r>
              <a:rPr lang="en-US" sz="3199" dirty="0">
                <a:solidFill>
                  <a:srgbClr val="19D7CE"/>
                </a:solidFill>
                <a:latin typeface="Montserrat"/>
              </a:rPr>
              <a:t> </a:t>
            </a:r>
            <a:r>
              <a:rPr lang="en-US" sz="3199" dirty="0">
                <a:solidFill>
                  <a:srgbClr val="000000"/>
                </a:solidFill>
                <a:latin typeface="Montserrat"/>
              </a:rPr>
              <a:t>sur le site </a:t>
            </a:r>
            <a:r>
              <a:rPr lang="en-US" sz="3199" dirty="0">
                <a:solidFill>
                  <a:srgbClr val="27348B"/>
                </a:solidFill>
                <a:latin typeface="Montserrat Bold"/>
              </a:rPr>
              <a:t>cadastre.gouv.fr</a:t>
            </a:r>
            <a:r>
              <a:rPr lang="en-US" sz="3199" dirty="0">
                <a:solidFill>
                  <a:srgbClr val="000000"/>
                </a:solidFill>
                <a:latin typeface="Montserrat"/>
              </a:rPr>
              <a:t>  pour </a:t>
            </a:r>
            <a:r>
              <a:rPr lang="en-US" sz="3199" dirty="0" err="1">
                <a:solidFill>
                  <a:srgbClr val="000000"/>
                </a:solidFill>
                <a:latin typeface="Montserrat"/>
              </a:rPr>
              <a:t>délimiter</a:t>
            </a:r>
            <a:r>
              <a:rPr lang="en-US" sz="3199" dirty="0">
                <a:solidFill>
                  <a:srgbClr val="000000"/>
                </a:solidFill>
                <a:latin typeface="Montserrat"/>
              </a:rPr>
              <a:t> mon terrain , </a:t>
            </a:r>
            <a:r>
              <a:rPr lang="en-US" sz="3199" dirty="0" err="1">
                <a:solidFill>
                  <a:srgbClr val="000000"/>
                </a:solidFill>
                <a:latin typeface="Montserrat"/>
              </a:rPr>
              <a:t>indiquer</a:t>
            </a:r>
            <a:r>
              <a:rPr lang="en-US" sz="3199" dirty="0">
                <a:solidFill>
                  <a:srgbClr val="000000"/>
                </a:solidFill>
                <a:latin typeface="Montserrat"/>
              </a:rPr>
              <a:t> mon </a:t>
            </a:r>
            <a:r>
              <a:rPr lang="en-US" sz="3199" dirty="0" err="1">
                <a:solidFill>
                  <a:srgbClr val="000000"/>
                </a:solidFill>
                <a:latin typeface="Montserrat"/>
              </a:rPr>
              <a:t>adresse</a:t>
            </a:r>
            <a:r>
              <a:rPr lang="en-US" sz="3199" dirty="0">
                <a:solidFill>
                  <a:srgbClr val="000000"/>
                </a:solidFill>
                <a:latin typeface="Montserrat"/>
              </a:rPr>
              <a:t> et </a:t>
            </a:r>
            <a:r>
              <a:rPr lang="en-US" sz="3199" dirty="0" err="1">
                <a:solidFill>
                  <a:srgbClr val="000000"/>
                </a:solidFill>
                <a:latin typeface="Montserrat"/>
              </a:rPr>
              <a:t>obtenir</a:t>
            </a:r>
            <a:r>
              <a:rPr lang="en-US" sz="3199" dirty="0">
                <a:solidFill>
                  <a:srgbClr val="000000"/>
                </a:solidFill>
                <a:latin typeface="Montserrat"/>
              </a:rPr>
              <a:t> un plan de situation cadastral.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894081" y="9317507"/>
            <a:ext cx="10948988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19"/>
              </a:lnSpc>
            </a:pPr>
            <a:r>
              <a:rPr lang="en-US" sz="1600" b="1" u="sng" dirty="0">
                <a:solidFill>
                  <a:srgbClr val="000000"/>
                </a:solidFill>
                <a:latin typeface="Montserrat Italics"/>
              </a:rPr>
              <a:t>EXEMPLE de </a:t>
            </a:r>
            <a:r>
              <a:rPr lang="en-US" sz="1600" b="1" u="sng" dirty="0" err="1">
                <a:solidFill>
                  <a:srgbClr val="000000"/>
                </a:solidFill>
                <a:latin typeface="Montserrat Italics"/>
              </a:rPr>
              <a:t>requête</a:t>
            </a:r>
            <a:r>
              <a:rPr lang="en-US" sz="1600" b="1" u="sng" dirty="0">
                <a:solidFill>
                  <a:srgbClr val="000000"/>
                </a:solidFill>
                <a:latin typeface="Montserrat Italics"/>
              </a:rPr>
              <a:t>  </a:t>
            </a:r>
            <a:r>
              <a:rPr lang="en-US" sz="1600" b="1" dirty="0">
                <a:solidFill>
                  <a:srgbClr val="000000"/>
                </a:solidFill>
                <a:latin typeface="Montserrat Italics"/>
              </a:rPr>
              <a:t>sur le site :</a:t>
            </a:r>
            <a:r>
              <a:rPr lang="en-US" sz="1600" b="1" u="sng" dirty="0">
                <a:solidFill>
                  <a:srgbClr val="000000"/>
                </a:solidFill>
                <a:latin typeface="Montserrat Italics"/>
              </a:rPr>
              <a:t>cadastre.gouv.fr </a:t>
            </a:r>
          </a:p>
          <a:p>
            <a:pPr>
              <a:lnSpc>
                <a:spcPts val="2519"/>
              </a:lnSpc>
            </a:pPr>
            <a:r>
              <a:rPr lang="en-US" sz="1600" b="1" dirty="0">
                <a:solidFill>
                  <a:srgbClr val="000000"/>
                </a:solidFill>
                <a:latin typeface="Montserrat Italics"/>
              </a:rPr>
              <a:t>pour </a:t>
            </a:r>
            <a:r>
              <a:rPr lang="en-US" sz="1600" b="1" dirty="0" err="1">
                <a:solidFill>
                  <a:srgbClr val="000000"/>
                </a:solidFill>
                <a:latin typeface="Montserrat Italics"/>
              </a:rPr>
              <a:t>rechercher</a:t>
            </a:r>
            <a:r>
              <a:rPr lang="en-US" sz="1600" b="1" dirty="0">
                <a:solidFill>
                  <a:srgbClr val="000000"/>
                </a:solidFill>
                <a:latin typeface="Montserrat Italics"/>
              </a:rPr>
              <a:t> un </a:t>
            </a:r>
            <a:r>
              <a:rPr lang="en-US" sz="1600" b="1" dirty="0" err="1">
                <a:solidFill>
                  <a:srgbClr val="000000"/>
                </a:solidFill>
                <a:latin typeface="Montserrat Italics"/>
              </a:rPr>
              <a:t>extrait</a:t>
            </a:r>
            <a:r>
              <a:rPr lang="en-US" sz="1600" b="1" dirty="0">
                <a:solidFill>
                  <a:srgbClr val="000000"/>
                </a:solidFill>
                <a:latin typeface="Montserrat Italics"/>
              </a:rPr>
              <a:t> cadastral au 36 rue de Mars, 51100 Reims</a:t>
            </a:r>
            <a:endParaRPr lang="en-US" sz="1600" b="1" u="sng" dirty="0">
              <a:solidFill>
                <a:srgbClr val="000000"/>
              </a:solidFill>
              <a:latin typeface="Montserrat Italic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061270" y="6618335"/>
            <a:ext cx="5468407" cy="17312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Montserrat"/>
              </a:rPr>
              <a:t> Je </a:t>
            </a:r>
            <a:r>
              <a:rPr lang="en-US" sz="3199" b="1" dirty="0" err="1">
                <a:solidFill>
                  <a:srgbClr val="19D7CE"/>
                </a:solidFill>
                <a:latin typeface="Montserrat"/>
              </a:rPr>
              <a:t>renseigne</a:t>
            </a:r>
            <a:r>
              <a:rPr lang="en-US" sz="3200" dirty="0">
                <a:solidFill>
                  <a:srgbClr val="000000"/>
                </a:solidFill>
                <a:latin typeface="Montserrat"/>
              </a:rPr>
              <a:t> les </a:t>
            </a:r>
            <a:r>
              <a:rPr lang="en-US" sz="3200" dirty="0" err="1">
                <a:solidFill>
                  <a:srgbClr val="000000"/>
                </a:solidFill>
                <a:latin typeface="Montserrat"/>
              </a:rPr>
              <a:t>éléments</a:t>
            </a:r>
            <a:r>
              <a:rPr lang="en-US" sz="3200" dirty="0">
                <a:solidFill>
                  <a:srgbClr val="000000"/>
                </a:solidFill>
                <a:latin typeface="Montserrat"/>
              </a:rPr>
              <a:t> et je </a:t>
            </a:r>
            <a:r>
              <a:rPr lang="en-US" sz="3199" b="1" dirty="0">
                <a:solidFill>
                  <a:srgbClr val="19D7CE"/>
                </a:solidFill>
                <a:latin typeface="Montserrat"/>
              </a:rPr>
              <a:t>clique</a:t>
            </a:r>
            <a:r>
              <a:rPr lang="en-US" sz="3200" dirty="0">
                <a:solidFill>
                  <a:srgbClr val="000000"/>
                </a:solidFill>
                <a:latin typeface="Montserrat"/>
              </a:rPr>
              <a:t> sur « </a:t>
            </a:r>
            <a:r>
              <a:rPr lang="en-US" sz="3200" dirty="0" err="1">
                <a:solidFill>
                  <a:srgbClr val="000000"/>
                </a:solidFill>
                <a:latin typeface="Montserrat"/>
              </a:rPr>
              <a:t>Rechercher</a:t>
            </a:r>
            <a:r>
              <a:rPr lang="en-US" sz="3200" dirty="0">
                <a:solidFill>
                  <a:srgbClr val="000000"/>
                </a:solidFill>
                <a:latin typeface="Montserrat"/>
              </a:rPr>
              <a:t> ».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7596609" y="9411069"/>
            <a:ext cx="246459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Open Sans Light Bold"/>
              </a:rPr>
              <a:t>5</a:t>
            </a:r>
          </a:p>
        </p:txBody>
      </p:sp>
      <p:pic>
        <p:nvPicPr>
          <p:cNvPr id="20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8892" y="293007"/>
            <a:ext cx="1200484" cy="160331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28458" y="543644"/>
            <a:ext cx="1200484" cy="160331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29311" y="1523697"/>
            <a:ext cx="12033017" cy="755515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677671">
            <a:off x="14125055" y="6171042"/>
            <a:ext cx="2093731" cy="59147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676722" y="6466781"/>
            <a:ext cx="1065655" cy="10530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778402" y="9550335"/>
            <a:ext cx="12480898" cy="185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39"/>
              </a:lnSpc>
            </a:pPr>
            <a:endParaRPr/>
          </a:p>
        </p:txBody>
      </p:sp>
      <p:grpSp>
        <p:nvGrpSpPr>
          <p:cNvPr id="7" name="Group 7"/>
          <p:cNvGrpSpPr/>
          <p:nvPr/>
        </p:nvGrpSpPr>
        <p:grpSpPr>
          <a:xfrm>
            <a:off x="6384952" y="2416580"/>
            <a:ext cx="3216248" cy="945655"/>
            <a:chOff x="0" y="0"/>
            <a:chExt cx="4288331" cy="1260873"/>
          </a:xfrm>
        </p:grpSpPr>
        <p:sp>
          <p:nvSpPr>
            <p:cNvPr id="8" name="TextBox 8"/>
            <p:cNvSpPr txBox="1"/>
            <p:nvPr/>
          </p:nvSpPr>
          <p:spPr>
            <a:xfrm>
              <a:off x="0" y="-57150"/>
              <a:ext cx="4288331" cy="6244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20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45917" y="810136"/>
              <a:ext cx="4212131" cy="4156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38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149988" y="2416580"/>
            <a:ext cx="3216248" cy="945655"/>
            <a:chOff x="0" y="0"/>
            <a:chExt cx="4288331" cy="1260873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57150"/>
              <a:ext cx="4288331" cy="6244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20"/>
                </a:lnSpc>
              </a:pPr>
              <a:endParaRPr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45917" y="810136"/>
              <a:ext cx="4212131" cy="4156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38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3915024" y="2366797"/>
            <a:ext cx="3216248" cy="945655"/>
            <a:chOff x="0" y="0"/>
            <a:chExt cx="4288331" cy="1260873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57150"/>
              <a:ext cx="4288331" cy="6244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20"/>
                </a:lnSpc>
              </a:pPr>
              <a:endParaRPr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45917" y="810136"/>
              <a:ext cx="4212131" cy="4156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38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9139238" y="4818380"/>
            <a:ext cx="9525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endParaRPr/>
          </a:p>
        </p:txBody>
      </p:sp>
      <p:sp>
        <p:nvSpPr>
          <p:cNvPr id="17" name="TextBox 17"/>
          <p:cNvSpPr txBox="1"/>
          <p:nvPr/>
        </p:nvSpPr>
        <p:spPr>
          <a:xfrm>
            <a:off x="1831013" y="443230"/>
            <a:ext cx="13697998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dirty="0">
                <a:solidFill>
                  <a:srgbClr val="7E6B73"/>
                </a:solidFill>
                <a:latin typeface="Open Sans Bold"/>
              </a:rPr>
              <a:t>COMMENT </a:t>
            </a:r>
            <a:r>
              <a:rPr lang="en-US" sz="3200" dirty="0" err="1">
                <a:solidFill>
                  <a:srgbClr val="7E6B73"/>
                </a:solidFill>
                <a:latin typeface="Open Sans Bold"/>
              </a:rPr>
              <a:t>TROUVER</a:t>
            </a:r>
            <a:r>
              <a:rPr lang="en-US" sz="3200" dirty="0">
                <a:solidFill>
                  <a:srgbClr val="7E6B73"/>
                </a:solidFill>
                <a:latin typeface="Open Sans Bold"/>
              </a:rPr>
              <a:t> MON PLAN CADASTRAL ? Suite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4787774" y="7012060"/>
            <a:ext cx="2613524" cy="2183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 dirty="0">
                <a:solidFill>
                  <a:srgbClr val="000000"/>
                </a:solidFill>
                <a:latin typeface="Montserrat"/>
              </a:rPr>
              <a:t>Je clique sur « </a:t>
            </a:r>
            <a:r>
              <a:rPr lang="en-US" sz="3100" b="1" dirty="0" err="1">
                <a:solidFill>
                  <a:srgbClr val="19D7CE"/>
                </a:solidFill>
                <a:latin typeface="Montserrat"/>
              </a:rPr>
              <a:t>Parcelle</a:t>
            </a:r>
            <a:r>
              <a:rPr lang="en-US" sz="3100" b="1" dirty="0">
                <a:solidFill>
                  <a:srgbClr val="19D7CE"/>
                </a:solidFill>
                <a:latin typeface="Montserrat"/>
              </a:rPr>
              <a:t>» et « </a:t>
            </a:r>
            <a:r>
              <a:rPr lang="en-US" sz="3100" b="1" dirty="0" err="1">
                <a:solidFill>
                  <a:srgbClr val="19D7CE"/>
                </a:solidFill>
                <a:latin typeface="Montserrat"/>
              </a:rPr>
              <a:t>Voir</a:t>
            </a:r>
            <a:r>
              <a:rPr lang="en-US" sz="3100" b="1" dirty="0">
                <a:solidFill>
                  <a:srgbClr val="19D7CE"/>
                </a:solidFill>
                <a:latin typeface="Montserrat"/>
              </a:rPr>
              <a:t> (</a:t>
            </a:r>
            <a:r>
              <a:rPr lang="en-US" sz="3100" b="1" dirty="0" err="1">
                <a:solidFill>
                  <a:srgbClr val="19D7CE"/>
                </a:solidFill>
                <a:latin typeface="Montserrat"/>
              </a:rPr>
              <a:t>gratuit</a:t>
            </a:r>
            <a:r>
              <a:rPr lang="en-US" sz="3100" b="1" dirty="0">
                <a:solidFill>
                  <a:srgbClr val="19D7CE"/>
                </a:solidFill>
                <a:latin typeface="Montserrat"/>
              </a:rPr>
              <a:t>)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».</a:t>
            </a:r>
          </a:p>
        </p:txBody>
      </p:sp>
      <p:sp>
        <p:nvSpPr>
          <p:cNvPr id="19" name="AutoShape 19"/>
          <p:cNvSpPr/>
          <p:nvPr/>
        </p:nvSpPr>
        <p:spPr>
          <a:xfrm>
            <a:off x="1831013" y="1163294"/>
            <a:ext cx="9187838" cy="63365"/>
          </a:xfrm>
          <a:prstGeom prst="rect">
            <a:avLst/>
          </a:prstGeom>
          <a:solidFill>
            <a:srgbClr val="F8AC39"/>
          </a:solidFill>
        </p:spPr>
      </p:sp>
      <p:sp>
        <p:nvSpPr>
          <p:cNvPr id="20" name="TextBox 20"/>
          <p:cNvSpPr txBox="1"/>
          <p:nvPr/>
        </p:nvSpPr>
        <p:spPr>
          <a:xfrm>
            <a:off x="17628617" y="9244265"/>
            <a:ext cx="246459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Open Sans Light Bold"/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80" t="15530" r="1002" b="2643"/>
          <a:stretch>
            <a:fillRect/>
          </a:stretch>
        </p:blipFill>
        <p:spPr>
          <a:xfrm>
            <a:off x="3567601" y="1336631"/>
            <a:ext cx="10347423" cy="804781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164010">
            <a:off x="1338879" y="5832096"/>
            <a:ext cx="2581196" cy="72918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8972507">
            <a:off x="12771229" y="7956187"/>
            <a:ext cx="2356466" cy="66570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778402" y="9550335"/>
            <a:ext cx="12480898" cy="185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39"/>
              </a:lnSpc>
            </a:pPr>
            <a:endParaRPr/>
          </a:p>
        </p:txBody>
      </p:sp>
      <p:grpSp>
        <p:nvGrpSpPr>
          <p:cNvPr id="6" name="Group 6"/>
          <p:cNvGrpSpPr/>
          <p:nvPr/>
        </p:nvGrpSpPr>
        <p:grpSpPr>
          <a:xfrm>
            <a:off x="10149988" y="2416580"/>
            <a:ext cx="3216248" cy="945655"/>
            <a:chOff x="0" y="0"/>
            <a:chExt cx="4288331" cy="1260873"/>
          </a:xfrm>
        </p:grpSpPr>
        <p:sp>
          <p:nvSpPr>
            <p:cNvPr id="7" name="TextBox 7"/>
            <p:cNvSpPr txBox="1"/>
            <p:nvPr/>
          </p:nvSpPr>
          <p:spPr>
            <a:xfrm>
              <a:off x="0" y="-57150"/>
              <a:ext cx="4288331" cy="6244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20"/>
                </a:lnSpc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45917" y="810136"/>
              <a:ext cx="4212131" cy="4156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38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915024" y="2366797"/>
            <a:ext cx="3216248" cy="945655"/>
            <a:chOff x="0" y="0"/>
            <a:chExt cx="4288331" cy="1260873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57150"/>
              <a:ext cx="4288331" cy="6244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20"/>
                </a:lnSpc>
              </a:pPr>
              <a:endParaRPr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45917" y="810136"/>
              <a:ext cx="4212131" cy="4156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38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9139238" y="4818380"/>
            <a:ext cx="9525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647459" y="296111"/>
            <a:ext cx="9848407" cy="538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dirty="0">
                <a:solidFill>
                  <a:srgbClr val="7E6B73"/>
                </a:solidFill>
                <a:latin typeface="Open Sans Bold"/>
              </a:rPr>
              <a:t>COMMENT </a:t>
            </a:r>
            <a:r>
              <a:rPr lang="en-US" sz="3200" dirty="0" err="1">
                <a:solidFill>
                  <a:srgbClr val="7E6B73"/>
                </a:solidFill>
                <a:latin typeface="Open Sans Bold"/>
              </a:rPr>
              <a:t>IMPRIMER</a:t>
            </a:r>
            <a:r>
              <a:rPr lang="en-US" sz="3200" dirty="0">
                <a:solidFill>
                  <a:srgbClr val="7E6B73"/>
                </a:solidFill>
                <a:latin typeface="Open Sans Bold"/>
              </a:rPr>
              <a:t> MON PLAN ? 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146758" y="9531285"/>
            <a:ext cx="9561662" cy="312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sz="1799">
                <a:solidFill>
                  <a:srgbClr val="000000"/>
                </a:solidFill>
                <a:latin typeface="Montserrat Italics"/>
              </a:rPr>
              <a:t>Parcelle cadastrale issue du site : </a:t>
            </a:r>
            <a:r>
              <a:rPr lang="en-US" sz="1799" u="sng">
                <a:solidFill>
                  <a:srgbClr val="000000"/>
                </a:solidFill>
                <a:latin typeface="Montserrat Italics"/>
              </a:rPr>
              <a:t>cadastre.gouv.fr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93430" y="3882390"/>
            <a:ext cx="2324662" cy="1002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 dirty="0">
                <a:solidFill>
                  <a:srgbClr val="000000"/>
                </a:solidFill>
                <a:latin typeface="Montserrat"/>
              </a:rPr>
              <a:t>Je clique sur « </a:t>
            </a:r>
            <a:r>
              <a:rPr lang="en-US" sz="2900" b="1" dirty="0" err="1">
                <a:solidFill>
                  <a:srgbClr val="19D7CE"/>
                </a:solidFill>
                <a:latin typeface="Montserrat"/>
              </a:rPr>
              <a:t>Imprimer</a:t>
            </a:r>
            <a:r>
              <a:rPr lang="en-US" sz="2900" dirty="0">
                <a:solidFill>
                  <a:srgbClr val="000000"/>
                </a:solidFill>
                <a:latin typeface="Montserrat"/>
              </a:rPr>
              <a:t>».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292574" y="6057900"/>
            <a:ext cx="3469281" cy="1654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40"/>
              </a:lnSpc>
            </a:pPr>
            <a:r>
              <a:rPr lang="en-US" sz="3100" dirty="0">
                <a:solidFill>
                  <a:srgbClr val="000000"/>
                </a:solidFill>
                <a:latin typeface="Montserrat"/>
              </a:rPr>
              <a:t>Je clique sur « </a:t>
            </a:r>
            <a:r>
              <a:rPr lang="en-US" sz="2900" b="1" dirty="0" err="1">
                <a:solidFill>
                  <a:srgbClr val="19D7CE"/>
                </a:solidFill>
                <a:latin typeface="Montserrat"/>
              </a:rPr>
              <a:t>Aperçu</a:t>
            </a:r>
            <a:r>
              <a:rPr lang="en-US" sz="2900" b="1" dirty="0">
                <a:solidFill>
                  <a:srgbClr val="19D7CE"/>
                </a:solidFill>
                <a:latin typeface="Montserrat"/>
              </a:rPr>
              <a:t> et </a:t>
            </a:r>
            <a:r>
              <a:rPr lang="en-US" sz="2900" b="1" dirty="0" err="1">
                <a:solidFill>
                  <a:srgbClr val="19D7CE"/>
                </a:solidFill>
                <a:latin typeface="Montserrat"/>
              </a:rPr>
              <a:t>édition</a:t>
            </a:r>
            <a:r>
              <a:rPr lang="en-US" sz="2900" b="1" dirty="0">
                <a:solidFill>
                  <a:srgbClr val="19D7CE"/>
                </a:solidFill>
                <a:latin typeface="Montserrat"/>
              </a:rPr>
              <a:t> (PDF)».</a:t>
            </a:r>
          </a:p>
        </p:txBody>
      </p:sp>
      <p:sp>
        <p:nvSpPr>
          <p:cNvPr id="17" name="AutoShape 17"/>
          <p:cNvSpPr/>
          <p:nvPr/>
        </p:nvSpPr>
        <p:spPr>
          <a:xfrm>
            <a:off x="647459" y="984173"/>
            <a:ext cx="6896341" cy="45719"/>
          </a:xfrm>
          <a:prstGeom prst="rect">
            <a:avLst/>
          </a:prstGeom>
          <a:solidFill>
            <a:srgbClr val="F8AC39"/>
          </a:solidFill>
        </p:spPr>
      </p:sp>
      <p:sp>
        <p:nvSpPr>
          <p:cNvPr id="18" name="TextBox 18"/>
          <p:cNvSpPr txBox="1"/>
          <p:nvPr/>
        </p:nvSpPr>
        <p:spPr>
          <a:xfrm>
            <a:off x="17678799" y="9411069"/>
            <a:ext cx="246459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Open Sans Light Bold"/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02676" y="927219"/>
            <a:ext cx="14865923" cy="101481"/>
          </a:xfrm>
          <a:prstGeom prst="rect">
            <a:avLst/>
          </a:prstGeom>
          <a:solidFill>
            <a:srgbClr val="F8AC39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942679" y="1407361"/>
            <a:ext cx="10986742" cy="872072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8897" y="6443382"/>
            <a:ext cx="1027561" cy="115574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146592" y="4351033"/>
            <a:ext cx="289458" cy="49269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992494" y="9566138"/>
            <a:ext cx="12288885" cy="183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16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445130" y="249894"/>
            <a:ext cx="15099670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dirty="0">
                <a:solidFill>
                  <a:srgbClr val="7E6B73"/>
                </a:solidFill>
                <a:latin typeface="Open Sans Bold"/>
              </a:rPr>
              <a:t>POUR </a:t>
            </a:r>
            <a:r>
              <a:rPr lang="en-US" sz="3200" dirty="0" err="1">
                <a:solidFill>
                  <a:srgbClr val="7E6B73"/>
                </a:solidFill>
                <a:latin typeface="Open Sans Bold"/>
              </a:rPr>
              <a:t>LOCALISER</a:t>
            </a:r>
            <a:r>
              <a:rPr lang="en-US" sz="3200" dirty="0">
                <a:solidFill>
                  <a:srgbClr val="7E6B73"/>
                </a:solidFill>
                <a:latin typeface="Open Sans Bold"/>
              </a:rPr>
              <a:t>  MA </a:t>
            </a:r>
            <a:r>
              <a:rPr lang="en-US" sz="3200" dirty="0" err="1">
                <a:solidFill>
                  <a:srgbClr val="7E6B73"/>
                </a:solidFill>
                <a:latin typeface="Open Sans Bold"/>
              </a:rPr>
              <a:t>PARCELLE</a:t>
            </a:r>
            <a:r>
              <a:rPr lang="en-US" sz="3200" dirty="0">
                <a:solidFill>
                  <a:srgbClr val="7E6B73"/>
                </a:solidFill>
                <a:latin typeface="Open Sans Bold"/>
              </a:rPr>
              <a:t> SUR LE PLAN CADASTRAL </a:t>
            </a:r>
            <a:r>
              <a:rPr lang="en-US" sz="3200" dirty="0" err="1">
                <a:solidFill>
                  <a:srgbClr val="7E6B73"/>
                </a:solidFill>
                <a:latin typeface="Open Sans Bold"/>
              </a:rPr>
              <a:t>EN</a:t>
            </a:r>
            <a:r>
              <a:rPr lang="en-US" sz="3200" dirty="0">
                <a:solidFill>
                  <a:srgbClr val="7E6B73"/>
                </a:solidFill>
                <a:latin typeface="Open Sans Bold"/>
              </a:rPr>
              <a:t> FORMAT PDF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46080" y="1509031"/>
            <a:ext cx="5859519" cy="7540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Montserrat"/>
              </a:rPr>
              <a:t> Après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avoir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suivi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les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précédentes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étapes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, mon plan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est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prêt à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être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imprimé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en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format PDF.</a:t>
            </a:r>
          </a:p>
          <a:p>
            <a:pPr algn="just"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4200"/>
              </a:lnSpc>
            </a:pP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Dans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l'exemple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, ma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parcelle</a:t>
            </a:r>
            <a:endParaRPr lang="en-US" sz="3000" dirty="0">
              <a:solidFill>
                <a:srgbClr val="000000"/>
              </a:solidFill>
              <a:latin typeface="Montserrat"/>
            </a:endParaRPr>
          </a:p>
          <a:p>
            <a:pPr marL="457200" indent="-457200" algn="just">
              <a:lnSpc>
                <a:spcPts val="4200"/>
              </a:lnSpc>
              <a:buFontTx/>
              <a:buChar char="-"/>
            </a:pP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correspondant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au 36 rue de Mars à Reims </a:t>
            </a:r>
          </a:p>
          <a:p>
            <a:pPr marL="457200" indent="-457200" algn="just">
              <a:lnSpc>
                <a:spcPts val="4200"/>
              </a:lnSpc>
              <a:buFontTx/>
              <a:buChar char="-"/>
            </a:pP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c’est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la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parcelle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Montserrat Bold"/>
              </a:rPr>
              <a:t>n° 353.</a:t>
            </a:r>
          </a:p>
          <a:p>
            <a:pPr algn="just"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Montserrat Bold"/>
            </a:endParaRPr>
          </a:p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Montserrat"/>
              </a:rPr>
              <a:t>  Je </a:t>
            </a:r>
            <a:r>
              <a:rPr lang="en-US" sz="3000" b="1" dirty="0" err="1">
                <a:solidFill>
                  <a:srgbClr val="19D7CE"/>
                </a:solidFill>
                <a:latin typeface="Montserrat"/>
              </a:rPr>
              <a:t>peux</a:t>
            </a:r>
            <a:r>
              <a:rPr lang="en-US" sz="3000" b="1" dirty="0">
                <a:solidFill>
                  <a:srgbClr val="19D7CE"/>
                </a:solidFill>
                <a:latin typeface="Montserrat"/>
              </a:rPr>
              <a:t> </a:t>
            </a:r>
            <a:r>
              <a:rPr lang="en-US" sz="3000" b="1" dirty="0" err="1">
                <a:solidFill>
                  <a:srgbClr val="19D7CE"/>
                </a:solidFill>
                <a:latin typeface="Montserrat"/>
              </a:rPr>
              <a:t>mettre</a:t>
            </a:r>
            <a:r>
              <a:rPr lang="en-US" sz="3000" b="1" dirty="0">
                <a:solidFill>
                  <a:srgbClr val="19D7CE"/>
                </a:solidFill>
                <a:latin typeface="Montserrat"/>
              </a:rPr>
              <a:t> </a:t>
            </a:r>
            <a:r>
              <a:rPr lang="en-US" sz="3000" b="1" dirty="0" err="1">
                <a:solidFill>
                  <a:srgbClr val="19D7CE"/>
                </a:solidFill>
                <a:latin typeface="Montserrat"/>
              </a:rPr>
              <a:t>en</a:t>
            </a:r>
            <a:r>
              <a:rPr lang="en-US" sz="3000" b="1" dirty="0">
                <a:solidFill>
                  <a:srgbClr val="19D7CE"/>
                </a:solidFill>
                <a:latin typeface="Montserrat"/>
              </a:rPr>
              <a:t> </a:t>
            </a:r>
            <a:r>
              <a:rPr lang="en-US" sz="3000" b="1" dirty="0" err="1">
                <a:solidFill>
                  <a:srgbClr val="19D7CE"/>
                </a:solidFill>
                <a:latin typeface="Montserrat"/>
              </a:rPr>
              <a:t>évidence</a:t>
            </a:r>
            <a:r>
              <a:rPr lang="en-US" sz="3000" b="1" dirty="0">
                <a:solidFill>
                  <a:srgbClr val="19D7CE"/>
                </a:solidFill>
                <a:latin typeface="Montserrat"/>
              </a:rPr>
              <a:t> </a:t>
            </a:r>
            <a:r>
              <a:rPr lang="en-US" sz="3000" b="1" dirty="0" err="1">
                <a:solidFill>
                  <a:srgbClr val="19D7CE"/>
                </a:solidFill>
                <a:latin typeface="Montserrat"/>
              </a:rPr>
              <a:t>cette</a:t>
            </a:r>
            <a:r>
              <a:rPr lang="en-US" sz="3000" b="1" dirty="0">
                <a:solidFill>
                  <a:srgbClr val="19D7CE"/>
                </a:solidFill>
                <a:latin typeface="Montserrat"/>
              </a:rPr>
              <a:t> </a:t>
            </a:r>
            <a:r>
              <a:rPr lang="en-US" sz="3000" b="1" dirty="0" err="1">
                <a:solidFill>
                  <a:srgbClr val="19D7CE"/>
                </a:solidFill>
                <a:latin typeface="Montserrat"/>
              </a:rPr>
              <a:t>parcelle</a:t>
            </a:r>
            <a:r>
              <a:rPr lang="en-US" sz="3000" b="1" dirty="0">
                <a:solidFill>
                  <a:srgbClr val="19D7CE"/>
                </a:solidFill>
                <a:latin typeface="Montserra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en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la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repassant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en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couleur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ou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en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indiquant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un point de situation.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682961" y="9165861"/>
            <a:ext cx="246459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Open Sans Light Bold"/>
              </a:rPr>
              <a:t>8</a:t>
            </a: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164010">
            <a:off x="9187478" y="3891230"/>
            <a:ext cx="2581196" cy="729188"/>
          </a:xfrm>
          <a:prstGeom prst="rect">
            <a:avLst/>
          </a:prstGeom>
        </p:spPr>
      </p:pic>
      <p:sp>
        <p:nvSpPr>
          <p:cNvPr id="11" name="TextBox 15"/>
          <p:cNvSpPr txBox="1"/>
          <p:nvPr/>
        </p:nvSpPr>
        <p:spPr>
          <a:xfrm>
            <a:off x="8915400" y="1943100"/>
            <a:ext cx="2880029" cy="10515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 dirty="0">
                <a:solidFill>
                  <a:srgbClr val="000000"/>
                </a:solidFill>
                <a:latin typeface="Montserrat"/>
              </a:rPr>
              <a:t>Je clique </a:t>
            </a:r>
            <a:r>
              <a:rPr lang="en-US" sz="2900" dirty="0" err="1">
                <a:solidFill>
                  <a:srgbClr val="000000"/>
                </a:solidFill>
                <a:latin typeface="Montserrat"/>
              </a:rPr>
              <a:t>sur</a:t>
            </a:r>
            <a:r>
              <a:rPr lang="en-US" sz="2900" dirty="0">
                <a:solidFill>
                  <a:srgbClr val="000000"/>
                </a:solidFill>
                <a:latin typeface="Montserrat"/>
              </a:rPr>
              <a:t>  </a:t>
            </a:r>
            <a:r>
              <a:rPr lang="en-US" sz="2900" b="1" dirty="0">
                <a:solidFill>
                  <a:srgbClr val="19D7CE"/>
                </a:solidFill>
                <a:latin typeface="Montserrat"/>
              </a:rPr>
              <a:t>le </a:t>
            </a:r>
            <a:r>
              <a:rPr lang="en-US" sz="2900" b="1" dirty="0" err="1">
                <a:solidFill>
                  <a:srgbClr val="19D7CE"/>
                </a:solidFill>
                <a:latin typeface="Montserrat"/>
              </a:rPr>
              <a:t>numéro</a:t>
            </a:r>
            <a:r>
              <a:rPr lang="en-US" sz="2900" b="1" dirty="0">
                <a:solidFill>
                  <a:srgbClr val="19D7CE"/>
                </a:solidFill>
                <a:latin typeface="Montserrat"/>
              </a:rPr>
              <a:t> </a:t>
            </a:r>
            <a:r>
              <a:rPr lang="en-US" sz="2900" dirty="0">
                <a:solidFill>
                  <a:srgbClr val="000000"/>
                </a:solidFill>
                <a:latin typeface="Montserrat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13260301" y="4718111"/>
            <a:ext cx="3757396" cy="4827067"/>
            <a:chOff x="8010971" y="4656340"/>
            <a:chExt cx="3757396" cy="4827067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9242456" y="7038585"/>
              <a:ext cx="2525911" cy="2444822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861666" y="4994835"/>
              <a:ext cx="643746" cy="626189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000656" y="5761394"/>
              <a:ext cx="861010" cy="62618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8010971" y="4656340"/>
              <a:ext cx="3701390" cy="2475305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9873039" y="5761394"/>
              <a:ext cx="764262" cy="813044"/>
            </a:xfrm>
            <a:prstGeom prst="rect">
              <a:avLst/>
            </a:prstGeom>
          </p:spPr>
        </p:pic>
      </p:grpSp>
      <p:grpSp>
        <p:nvGrpSpPr>
          <p:cNvPr id="15" name="Group 15"/>
          <p:cNvGrpSpPr/>
          <p:nvPr/>
        </p:nvGrpSpPr>
        <p:grpSpPr>
          <a:xfrm>
            <a:off x="9454845" y="831631"/>
            <a:ext cx="7525274" cy="2467424"/>
            <a:chOff x="0" y="0"/>
            <a:chExt cx="10033699" cy="3289898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104775"/>
              <a:ext cx="10032133" cy="5247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</a:pPr>
              <a:endParaRPr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876718"/>
              <a:ext cx="10032133" cy="17653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199"/>
                </a:lnSpc>
              </a:pPr>
              <a:endParaRPr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565" y="2841800"/>
              <a:ext cx="10032133" cy="4480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827798" y="1458100"/>
            <a:ext cx="10884647" cy="2702025"/>
            <a:chOff x="0" y="-104775"/>
            <a:chExt cx="14512862" cy="3602700"/>
          </a:xfrm>
        </p:grpSpPr>
        <p:sp>
          <p:nvSpPr>
            <p:cNvPr id="20" name="TextBox 20"/>
            <p:cNvSpPr txBox="1"/>
            <p:nvPr/>
          </p:nvSpPr>
          <p:spPr>
            <a:xfrm>
              <a:off x="111" y="-104775"/>
              <a:ext cx="14512751" cy="24875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77"/>
                </a:lnSpc>
              </a:pPr>
              <a:endParaRPr/>
            </a:p>
            <a:p>
              <a:pPr algn="ctr">
                <a:lnSpc>
                  <a:spcPts val="7577"/>
                </a:lnSpc>
              </a:pPr>
              <a:endParaRPr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1172502"/>
              <a:ext cx="14512750" cy="23254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795"/>
                </a:lnSpc>
              </a:pPr>
              <a:r>
                <a:rPr lang="en-US" sz="6600" dirty="0">
                  <a:solidFill>
                    <a:srgbClr val="FF0000"/>
                  </a:solidFill>
                  <a:latin typeface="Luthier Bold"/>
                </a:rPr>
                <a:t>Création </a:t>
              </a:r>
              <a:r>
                <a:rPr lang="en-US" sz="6600" u="sng" dirty="0">
                  <a:solidFill>
                    <a:srgbClr val="7E6B73"/>
                  </a:solidFill>
                  <a:latin typeface="Luthier Bold"/>
                </a:rPr>
                <a:t>de mon </a:t>
              </a:r>
              <a:r>
                <a:rPr lang="en-US" sz="6600" u="sng" dirty="0" err="1">
                  <a:solidFill>
                    <a:srgbClr val="7E6B73"/>
                  </a:solidFill>
                  <a:latin typeface="Luthier Bold"/>
                </a:rPr>
                <a:t>compte</a:t>
              </a:r>
              <a:r>
                <a:rPr lang="en-US" sz="6600" u="sng" dirty="0">
                  <a:solidFill>
                    <a:srgbClr val="7E6B73"/>
                  </a:solidFill>
                  <a:latin typeface="Luthier Bold"/>
                </a:rPr>
                <a:t> </a:t>
              </a:r>
              <a:r>
                <a:rPr lang="en-US" sz="6600" dirty="0">
                  <a:solidFill>
                    <a:srgbClr val="7E6B73"/>
                  </a:solidFill>
                  <a:latin typeface="Luthier Bold"/>
                </a:rPr>
                <a:t>:          </a:t>
              </a:r>
              <a:r>
                <a:rPr lang="en-US" sz="5400" dirty="0" err="1">
                  <a:solidFill>
                    <a:srgbClr val="7E6B73"/>
                  </a:solidFill>
                  <a:latin typeface="Luthier Bold"/>
                </a:rPr>
                <a:t>Autorisation</a:t>
              </a:r>
              <a:r>
                <a:rPr lang="en-US" sz="5400" dirty="0">
                  <a:solidFill>
                    <a:srgbClr val="7E6B73"/>
                  </a:solidFill>
                  <a:latin typeface="Luthier Bold"/>
                </a:rPr>
                <a:t> </a:t>
              </a:r>
              <a:r>
                <a:rPr lang="en-US" sz="5400" dirty="0" err="1">
                  <a:solidFill>
                    <a:srgbClr val="7E6B73"/>
                  </a:solidFill>
                  <a:latin typeface="Luthier Bold"/>
                </a:rPr>
                <a:t>d’urbanisme</a:t>
              </a:r>
              <a:r>
                <a:rPr lang="en-US" sz="5400" dirty="0">
                  <a:solidFill>
                    <a:srgbClr val="7E6B73"/>
                  </a:solidFill>
                  <a:latin typeface="Luthier Bold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Luthier Bold"/>
                </a:rPr>
                <a:t>en</a:t>
              </a:r>
              <a:r>
                <a:rPr lang="en-US" sz="3600" dirty="0">
                  <a:solidFill>
                    <a:srgbClr val="FF0000"/>
                  </a:solidFill>
                  <a:latin typeface="Luthier Bold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Luthier Bold"/>
                </a:rPr>
                <a:t>LIGNE</a:t>
              </a:r>
              <a:endParaRPr lang="en-US" sz="3600" dirty="0">
                <a:solidFill>
                  <a:srgbClr val="FF0000"/>
                </a:solidFill>
                <a:latin typeface="Luthier Bold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2849021"/>
              <a:ext cx="14512751" cy="6070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88"/>
                </a:lnSpc>
              </a:pPr>
              <a:r>
                <a:rPr lang="en-US" sz="2706" spc="324">
                  <a:solidFill>
                    <a:srgbClr val="000000"/>
                  </a:solidFill>
                  <a:latin typeface="Glacial Indifference"/>
                </a:rPr>
                <a:t>     </a:t>
              </a: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7653316" y="9191625"/>
            <a:ext cx="246459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Open Sans Light Bold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401289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1230</Words>
  <Application>Microsoft Office PowerPoint</Application>
  <PresentationFormat>Personnalisé</PresentationFormat>
  <Paragraphs>163</Paragraphs>
  <Slides>30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41" baseType="lpstr">
      <vt:lpstr>Montserrat Italics</vt:lpstr>
      <vt:lpstr>Open Sans Light Bold</vt:lpstr>
      <vt:lpstr>Luthier Bold</vt:lpstr>
      <vt:lpstr>Montserrat Bold</vt:lpstr>
      <vt:lpstr>Luthier</vt:lpstr>
      <vt:lpstr>Open Sans Bold</vt:lpstr>
      <vt:lpstr>Arial</vt:lpstr>
      <vt:lpstr>Calibri</vt:lpstr>
      <vt:lpstr>Glacial Indifference</vt:lpstr>
      <vt:lpstr>Montserrat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Autorisation d'urbanisme en ligne</dc:title>
  <dc:creator>LALUC-RUISSEAUX Zélie</dc:creator>
  <cp:lastModifiedBy>Carole SANGNIER</cp:lastModifiedBy>
  <cp:revision>42</cp:revision>
  <dcterms:created xsi:type="dcterms:W3CDTF">2006-08-16T00:00:00Z</dcterms:created>
  <dcterms:modified xsi:type="dcterms:W3CDTF">2023-03-10T16:23:22Z</dcterms:modified>
  <dc:identifier>DAEqEwwYikM</dc:identifier>
</cp:coreProperties>
</file>